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2"/>
  </p:notesMasterIdLst>
  <p:sldIdLst>
    <p:sldId id="256" r:id="rId2"/>
    <p:sldId id="257" r:id="rId3"/>
    <p:sldId id="271" r:id="rId4"/>
    <p:sldId id="272" r:id="rId5"/>
    <p:sldId id="273" r:id="rId6"/>
    <p:sldId id="274" r:id="rId7"/>
    <p:sldId id="275" r:id="rId8"/>
    <p:sldId id="277" r:id="rId9"/>
    <p:sldId id="276" r:id="rId10"/>
    <p:sldId id="259" r:id="rId11"/>
    <p:sldId id="263" r:id="rId12"/>
    <p:sldId id="260" r:id="rId13"/>
    <p:sldId id="267" r:id="rId14"/>
    <p:sldId id="268" r:id="rId15"/>
    <p:sldId id="264" r:id="rId16"/>
    <p:sldId id="265" r:id="rId17"/>
    <p:sldId id="270" r:id="rId18"/>
    <p:sldId id="269" r:id="rId19"/>
    <p:sldId id="261"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ria, Isaiah" userId="8e51ebbd-c02a-4ba1-aae7-5e48e1ec2db5" providerId="ADAL" clId="{50554912-B100-4304-B46F-E5B28625BFE0}"/>
    <pc:docChg chg="modSld">
      <pc:chgData name="Sarria, Isaiah" userId="8e51ebbd-c02a-4ba1-aae7-5e48e1ec2db5" providerId="ADAL" clId="{50554912-B100-4304-B46F-E5B28625BFE0}" dt="2024-04-16T13:20:58.242" v="9" actId="20577"/>
      <pc:docMkLst>
        <pc:docMk/>
      </pc:docMkLst>
      <pc:sldChg chg="modNotesTx">
        <pc:chgData name="Sarria, Isaiah" userId="8e51ebbd-c02a-4ba1-aae7-5e48e1ec2db5" providerId="ADAL" clId="{50554912-B100-4304-B46F-E5B28625BFE0}" dt="2024-04-16T13:20:58.242" v="9" actId="20577"/>
        <pc:sldMkLst>
          <pc:docMk/>
          <pc:sldMk cId="427816009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B62EE-6876-476D-AED2-48542452CF53}"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476A9-9888-47A0-8792-A661912238F1}" type="slidenum">
              <a:rPr lang="en-US" smtClean="0"/>
              <a:t>‹#›</a:t>
            </a:fld>
            <a:endParaRPr lang="en-US"/>
          </a:p>
        </p:txBody>
      </p:sp>
    </p:spTree>
    <p:extLst>
      <p:ext uri="{BB962C8B-B14F-4D97-AF65-F5344CB8AC3E}">
        <p14:creationId xmlns:p14="http://schemas.microsoft.com/office/powerpoint/2010/main" val="4382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55F7C"/>
                </a:solidFill>
                <a:effectLst/>
                <a:highlight>
                  <a:srgbClr val="FFFFFF"/>
                </a:highlight>
                <a:latin typeface="Open Sans" panose="020B0606030504020204" pitchFamily="34" charset="0"/>
              </a:rPr>
              <a:t>In our forecasts, we apply diverse forecasting techniques. The selection of forecasting techniques is based on the behavior of the relevant market. For example, the exponential trend smoothing is well suited for forecasting the Non-Alcoholic Drinks market with a projected steady growth. The main drivers are GDP per capita and consumer spending per capita</a:t>
            </a:r>
            <a:endParaRPr lang="en-US"/>
          </a:p>
        </p:txBody>
      </p:sp>
      <p:sp>
        <p:nvSpPr>
          <p:cNvPr id="4" name="Slide Number Placeholder 3"/>
          <p:cNvSpPr>
            <a:spLocks noGrp="1"/>
          </p:cNvSpPr>
          <p:nvPr>
            <p:ph type="sldNum" sz="quarter" idx="5"/>
          </p:nvPr>
        </p:nvSpPr>
        <p:spPr/>
        <p:txBody>
          <a:bodyPr/>
          <a:lstStyle/>
          <a:p>
            <a:fld id="{5D3476A9-9888-47A0-8792-A661912238F1}" type="slidenum">
              <a:rPr lang="en-US" smtClean="0"/>
              <a:t>12</a:t>
            </a:fld>
            <a:endParaRPr lang="en-US"/>
          </a:p>
        </p:txBody>
      </p:sp>
    </p:spTree>
    <p:extLst>
      <p:ext uri="{BB962C8B-B14F-4D97-AF65-F5344CB8AC3E}">
        <p14:creationId xmlns:p14="http://schemas.microsoft.com/office/powerpoint/2010/main" val="215536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3476A9-9888-47A0-8792-A661912238F1}" type="slidenum">
              <a:rPr lang="en-US" smtClean="0"/>
              <a:t>15</a:t>
            </a:fld>
            <a:endParaRPr lang="en-US"/>
          </a:p>
        </p:txBody>
      </p:sp>
    </p:spTree>
    <p:extLst>
      <p:ext uri="{BB962C8B-B14F-4D97-AF65-F5344CB8AC3E}">
        <p14:creationId xmlns:p14="http://schemas.microsoft.com/office/powerpoint/2010/main" val="1808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North Korea, Norway</a:t>
            </a:r>
            <a:r>
              <a:rPr lang="en-US"/>
              <a:t>(Svalbard), </a:t>
            </a:r>
            <a:r>
              <a:rPr lang="en-US" dirty="0"/>
              <a:t>and a lot of islands don’t drink carbonated beverages. </a:t>
            </a:r>
          </a:p>
        </p:txBody>
      </p:sp>
      <p:sp>
        <p:nvSpPr>
          <p:cNvPr id="4" name="Slide Number Placeholder 3"/>
          <p:cNvSpPr>
            <a:spLocks noGrp="1"/>
          </p:cNvSpPr>
          <p:nvPr>
            <p:ph type="sldNum" sz="quarter" idx="5"/>
          </p:nvPr>
        </p:nvSpPr>
        <p:spPr/>
        <p:txBody>
          <a:bodyPr/>
          <a:lstStyle/>
          <a:p>
            <a:fld id="{5D3476A9-9888-47A0-8792-A661912238F1}" type="slidenum">
              <a:rPr lang="en-US" smtClean="0"/>
              <a:t>17</a:t>
            </a:fld>
            <a:endParaRPr lang="en-US"/>
          </a:p>
        </p:txBody>
      </p:sp>
    </p:spTree>
    <p:extLst>
      <p:ext uri="{BB962C8B-B14F-4D97-AF65-F5344CB8AC3E}">
        <p14:creationId xmlns:p14="http://schemas.microsoft.com/office/powerpoint/2010/main" val="12645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Functional drinks like low/zero calorie/sugar, naturally flavored vitamin filled beverages are on the rise for 2024 too</a:t>
            </a:r>
          </a:p>
        </p:txBody>
      </p:sp>
      <p:sp>
        <p:nvSpPr>
          <p:cNvPr id="4" name="Slide Number Placeholder 3"/>
          <p:cNvSpPr>
            <a:spLocks noGrp="1"/>
          </p:cNvSpPr>
          <p:nvPr>
            <p:ph type="sldNum" sz="quarter" idx="5"/>
          </p:nvPr>
        </p:nvSpPr>
        <p:spPr/>
        <p:txBody>
          <a:bodyPr/>
          <a:lstStyle/>
          <a:p>
            <a:fld id="{5D3476A9-9888-47A0-8792-A661912238F1}" type="slidenum">
              <a:rPr lang="en-US" smtClean="0"/>
              <a:t>18</a:t>
            </a:fld>
            <a:endParaRPr lang="en-US"/>
          </a:p>
        </p:txBody>
      </p:sp>
    </p:spTree>
    <p:extLst>
      <p:ext uri="{BB962C8B-B14F-4D97-AF65-F5344CB8AC3E}">
        <p14:creationId xmlns:p14="http://schemas.microsoft.com/office/powerpoint/2010/main" val="112484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36602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0036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36506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46CE7D5-CF57-46EF-B807-FDD0502418D4}" type="datetimeFigureOut">
              <a:rPr lang="en-US" smtClean="0"/>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3932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7962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2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4718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28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621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6887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439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18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798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46CE7D5-CF57-46EF-B807-FDD0502418D4}" type="datetimeFigureOut">
              <a:rPr lang="en-US" smtClean="0"/>
              <a:t>4/16/2024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1552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46CE7D5-CF57-46EF-B807-FDD0502418D4}" type="datetimeFigureOut">
              <a:rPr lang="en-US" smtClean="0"/>
              <a:t>4/16/2024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0332620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statista.com/outlook/cmo/non-alcoholic-drinks/soft-drinks/carbonated-soft-drinks/north-america#revenue" TargetMode="External"/><Relationship Id="rId3" Type="http://schemas.openxmlformats.org/officeDocument/2006/relationships/hyperlink" Target="https://straitsresearch.com/report/soft-drinks-market#:~:text=The%20global%20soft%20drinks%20market,at%20a%20CAGR%20of%205.23%25" TargetMode="External"/><Relationship Id="rId7" Type="http://schemas.openxmlformats.org/officeDocument/2006/relationships/hyperlink" Target="https://www.statista.com/outlook/cmo/non-alcoholic-drinks/soft-drinks/carbonated-soft-drinks/north-america#sales-channels" TargetMode="External"/><Relationship Id="rId2" Type="http://schemas.openxmlformats.org/officeDocument/2006/relationships/hyperlink" Target="https://www.mordorintelligence.com/industry-reports/carbonated-beverages-market" TargetMode="External"/><Relationship Id="rId1" Type="http://schemas.openxmlformats.org/officeDocument/2006/relationships/slideLayout" Target="../slideLayouts/slideLayout2.xml"/><Relationship Id="rId6" Type="http://schemas.openxmlformats.org/officeDocument/2006/relationships/hyperlink" Target="https://www.investopedia.com/articles/technical/02/010702.asp#:~:text=Volume%20measures%20the%20number%20of,gathering%20strength%20to%20the%20downside" TargetMode="External"/><Relationship Id="rId5" Type="http://schemas.openxmlformats.org/officeDocument/2006/relationships/hyperlink" Target="https://www.austriajuice.com/news-blog/soft-drink-trends" TargetMode="External"/><Relationship Id="rId4" Type="http://schemas.openxmlformats.org/officeDocument/2006/relationships/hyperlink" Target="https://www.publicissapient.com/insights/beverage-industry-trends" TargetMode="External"/><Relationship Id="rId9" Type="http://schemas.openxmlformats.org/officeDocument/2006/relationships/hyperlink" Target="https://www.aon.com/about-aon/corporate-governance/corporate/board-directors/robert-morrison#:~:text=Mr.,President%20and%20Chief%20Executive%20Offic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jeepersmedia/16710311723/"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280559" y="1286935"/>
            <a:ext cx="9638153" cy="2668377"/>
          </a:xfrm>
          <a:effectLst/>
        </p:spPr>
        <p:txBody>
          <a:bodyPr>
            <a:normAutofit/>
          </a:bodyPr>
          <a:lstStyle/>
          <a:p>
            <a:pPr algn="ctr"/>
            <a:r>
              <a:rPr lang="en-US">
                <a:solidFill>
                  <a:schemeClr val="tx1"/>
                </a:solidFill>
              </a:rPr>
              <a:t>Coke vs. Pepsi</a:t>
            </a:r>
          </a:p>
        </p:txBody>
      </p:sp>
      <p:sp>
        <p:nvSpPr>
          <p:cNvPr id="3" name="Subtitle 2"/>
          <p:cNvSpPr>
            <a:spLocks noGrp="1"/>
          </p:cNvSpPr>
          <p:nvPr>
            <p:ph type="subTitle" idx="1"/>
          </p:nvPr>
        </p:nvSpPr>
        <p:spPr>
          <a:xfrm>
            <a:off x="1280559" y="4116179"/>
            <a:ext cx="9638153" cy="1599642"/>
          </a:xfrm>
          <a:effectLst/>
        </p:spPr>
        <p:txBody>
          <a:bodyPr vert="horz" lIns="91440" tIns="45720" rIns="91440" bIns="45720" rtlCol="0">
            <a:normAutofit/>
          </a:bodyPr>
          <a:lstStyle/>
          <a:p>
            <a:pPr algn="ctr"/>
            <a:r>
              <a:rPr lang="en-US"/>
              <a:t>Isaiah Sarria, Symrit Sooch, Brandon Connell</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EA2124-1610-C796-D962-AF975212A360}"/>
              </a:ext>
            </a:extLst>
          </p:cNvPr>
          <p:cNvSpPr>
            <a:spLocks noGrp="1"/>
          </p:cNvSpPr>
          <p:nvPr>
            <p:ph idx="4294967295"/>
          </p:nvPr>
        </p:nvSpPr>
        <p:spPr>
          <a:xfrm>
            <a:off x="0" y="2046288"/>
            <a:ext cx="3576638" cy="3995737"/>
          </a:xfrm>
        </p:spPr>
        <p:txBody>
          <a:bodyPr>
            <a:normAutofit/>
          </a:bodyPr>
          <a:lstStyle/>
          <a:p>
            <a:endParaRPr lang="en-US" sz="1600">
              <a:solidFill>
                <a:srgbClr val="FFFFFF"/>
              </a:solidFill>
            </a:endParaRPr>
          </a:p>
          <a:p>
            <a:endParaRPr lang="en-US" sz="1600">
              <a:solidFill>
                <a:srgbClr val="FFFFFF"/>
              </a:solidFill>
            </a:endParaRPr>
          </a:p>
          <a:p>
            <a:pPr marL="0" indent="0">
              <a:buNone/>
            </a:pPr>
            <a:endParaRPr lang="en-US" sz="1600">
              <a:solidFill>
                <a:srgbClr val="FFFFFF"/>
              </a:solidFill>
            </a:endParaRPr>
          </a:p>
        </p:txBody>
      </p:sp>
      <p:graphicFrame>
        <p:nvGraphicFramePr>
          <p:cNvPr id="8" name="Table 7">
            <a:extLst>
              <a:ext uri="{FF2B5EF4-FFF2-40B4-BE49-F238E27FC236}">
                <a16:creationId xmlns:a16="http://schemas.microsoft.com/office/drawing/2014/main" id="{97E329D3-2DCE-60D1-C300-5E9CEA7E650C}"/>
              </a:ext>
            </a:extLst>
          </p:cNvPr>
          <p:cNvGraphicFramePr>
            <a:graphicFrameLocks noGrp="1"/>
          </p:cNvGraphicFramePr>
          <p:nvPr>
            <p:extLst>
              <p:ext uri="{D42A27DB-BD31-4B8C-83A1-F6EECF244321}">
                <p14:modId xmlns:p14="http://schemas.microsoft.com/office/powerpoint/2010/main" val="2792750537"/>
              </p:ext>
            </p:extLst>
          </p:nvPr>
        </p:nvGraphicFramePr>
        <p:xfrm>
          <a:off x="948266" y="874888"/>
          <a:ext cx="4909987" cy="5559536"/>
        </p:xfrm>
        <a:graphic>
          <a:graphicData uri="http://schemas.openxmlformats.org/drawingml/2006/table">
            <a:tbl>
              <a:tblPr firstRow="1" bandRow="1">
                <a:tableStyleId>{5C22544A-7EE6-4342-B048-85BDC9FD1C3A}</a:tableStyleId>
              </a:tblPr>
              <a:tblGrid>
                <a:gridCol w="1135255">
                  <a:extLst>
                    <a:ext uri="{9D8B030D-6E8A-4147-A177-3AD203B41FA5}">
                      <a16:colId xmlns:a16="http://schemas.microsoft.com/office/drawing/2014/main" val="161099785"/>
                    </a:ext>
                  </a:extLst>
                </a:gridCol>
                <a:gridCol w="1135255">
                  <a:extLst>
                    <a:ext uri="{9D8B030D-6E8A-4147-A177-3AD203B41FA5}">
                      <a16:colId xmlns:a16="http://schemas.microsoft.com/office/drawing/2014/main" val="2177272516"/>
                    </a:ext>
                  </a:extLst>
                </a:gridCol>
                <a:gridCol w="1135255">
                  <a:extLst>
                    <a:ext uri="{9D8B030D-6E8A-4147-A177-3AD203B41FA5}">
                      <a16:colId xmlns:a16="http://schemas.microsoft.com/office/drawing/2014/main" val="3380424969"/>
                    </a:ext>
                  </a:extLst>
                </a:gridCol>
                <a:gridCol w="1504222">
                  <a:extLst>
                    <a:ext uri="{9D8B030D-6E8A-4147-A177-3AD203B41FA5}">
                      <a16:colId xmlns:a16="http://schemas.microsoft.com/office/drawing/2014/main" val="942136514"/>
                    </a:ext>
                  </a:extLst>
                </a:gridCol>
              </a:tblGrid>
              <a:tr h="682532">
                <a:tc>
                  <a:txBody>
                    <a:bodyPr/>
                    <a:lstStyle/>
                    <a:p>
                      <a:endParaRPr lang="en-US"/>
                    </a:p>
                  </a:txBody>
                  <a:tcPr/>
                </a:tc>
                <a:tc>
                  <a:txBody>
                    <a:bodyPr/>
                    <a:lstStyle/>
                    <a:p>
                      <a:r>
                        <a:rPr lang="en-US"/>
                        <a:t>2001</a:t>
                      </a:r>
                    </a:p>
                  </a:txBody>
                  <a:tcPr/>
                </a:tc>
                <a:tc>
                  <a:txBody>
                    <a:bodyPr/>
                    <a:lstStyle/>
                    <a:p>
                      <a:r>
                        <a:rPr lang="en-US"/>
                        <a:t>2002</a:t>
                      </a:r>
                    </a:p>
                  </a:txBody>
                  <a:tcPr/>
                </a:tc>
                <a:tc>
                  <a:txBody>
                    <a:bodyPr/>
                    <a:lstStyle/>
                    <a:p>
                      <a:r>
                        <a:rPr lang="en-US"/>
                        <a:t>2003</a:t>
                      </a:r>
                    </a:p>
                  </a:txBody>
                  <a:tcPr/>
                </a:tc>
                <a:extLst>
                  <a:ext uri="{0D108BD9-81ED-4DB2-BD59-A6C34878D82A}">
                    <a16:rowId xmlns:a16="http://schemas.microsoft.com/office/drawing/2014/main" val="2778737063"/>
                  </a:ext>
                </a:extLst>
              </a:tr>
              <a:tr h="955545">
                <a:tc>
                  <a:txBody>
                    <a:bodyPr/>
                    <a:lstStyle/>
                    <a:p>
                      <a:r>
                        <a:rPr lang="en-US"/>
                        <a:t>Invested Capital</a:t>
                      </a:r>
                    </a:p>
                  </a:txBody>
                  <a:tcPr/>
                </a:tc>
                <a:tc>
                  <a:txBody>
                    <a:bodyPr/>
                    <a:lstStyle/>
                    <a:p>
                      <a:r>
                        <a:rPr lang="en-US"/>
                        <a:t>16,849</a:t>
                      </a:r>
                    </a:p>
                  </a:txBody>
                  <a:tcPr/>
                </a:tc>
                <a:tc>
                  <a:txBody>
                    <a:bodyPr/>
                    <a:lstStyle/>
                    <a:p>
                      <a:r>
                        <a:rPr lang="en-US"/>
                        <a:t>17,458</a:t>
                      </a:r>
                    </a:p>
                  </a:txBody>
                  <a:tcPr/>
                </a:tc>
                <a:tc>
                  <a:txBody>
                    <a:bodyPr/>
                    <a:lstStyle/>
                    <a:p>
                      <a:r>
                        <a:rPr lang="en-US"/>
                        <a:t>17,901</a:t>
                      </a:r>
                    </a:p>
                  </a:txBody>
                  <a:tcPr/>
                </a:tc>
                <a:extLst>
                  <a:ext uri="{0D108BD9-81ED-4DB2-BD59-A6C34878D82A}">
                    <a16:rowId xmlns:a16="http://schemas.microsoft.com/office/drawing/2014/main" val="1354606818"/>
                  </a:ext>
                </a:extLst>
              </a:tr>
              <a:tr h="682532">
                <a:tc>
                  <a:txBody>
                    <a:bodyPr/>
                    <a:lstStyle/>
                    <a:p>
                      <a:r>
                        <a:rPr lang="en-US"/>
                        <a:t>ROIC</a:t>
                      </a:r>
                    </a:p>
                  </a:txBody>
                  <a:tcPr/>
                </a:tc>
                <a:tc>
                  <a:txBody>
                    <a:bodyPr/>
                    <a:lstStyle/>
                    <a:p>
                      <a:r>
                        <a:rPr lang="en-US"/>
                        <a:t>23.5%</a:t>
                      </a:r>
                    </a:p>
                  </a:txBody>
                  <a:tcPr/>
                </a:tc>
                <a:tc>
                  <a:txBody>
                    <a:bodyPr/>
                    <a:lstStyle/>
                    <a:p>
                      <a:r>
                        <a:rPr lang="en-US"/>
                        <a:t>25.6%</a:t>
                      </a:r>
                    </a:p>
                  </a:txBody>
                  <a:tcPr/>
                </a:tc>
                <a:tc>
                  <a:txBody>
                    <a:bodyPr/>
                    <a:lstStyle/>
                    <a:p>
                      <a:r>
                        <a:rPr lang="en-US"/>
                        <a:t>26.8%</a:t>
                      </a:r>
                    </a:p>
                  </a:txBody>
                  <a:tcPr/>
                </a:tc>
                <a:extLst>
                  <a:ext uri="{0D108BD9-81ED-4DB2-BD59-A6C34878D82A}">
                    <a16:rowId xmlns:a16="http://schemas.microsoft.com/office/drawing/2014/main" val="1970367862"/>
                  </a:ext>
                </a:extLst>
              </a:tr>
              <a:tr h="1178920">
                <a:tc>
                  <a:txBody>
                    <a:bodyPr/>
                    <a:lstStyle/>
                    <a:p>
                      <a:pPr lvl="0">
                        <a:buNone/>
                      </a:pPr>
                      <a:r>
                        <a:rPr lang="en-US"/>
                        <a:t>WACC</a:t>
                      </a:r>
                    </a:p>
                  </a:txBody>
                  <a:tcPr/>
                </a:tc>
                <a:tc>
                  <a:txBody>
                    <a:bodyPr/>
                    <a:lstStyle/>
                    <a:p>
                      <a:pPr lvl="0">
                        <a:buNone/>
                      </a:pPr>
                      <a:r>
                        <a:rPr lang="en-US"/>
                        <a:t>8.0%</a:t>
                      </a:r>
                    </a:p>
                  </a:txBody>
                  <a:tcPr/>
                </a:tc>
                <a:tc>
                  <a:txBody>
                    <a:bodyPr/>
                    <a:lstStyle/>
                    <a:p>
                      <a:pPr lvl="0">
                        <a:buNone/>
                      </a:pPr>
                      <a:r>
                        <a:rPr lang="en-US"/>
                        <a:t>8.0%</a:t>
                      </a:r>
                    </a:p>
                  </a:txBody>
                  <a:tcPr/>
                </a:tc>
                <a:tc>
                  <a:txBody>
                    <a:bodyPr/>
                    <a:lstStyle/>
                    <a:p>
                      <a:pPr lvl="0">
                        <a:buNone/>
                      </a:pPr>
                      <a:r>
                        <a:rPr lang="en-US"/>
                        <a:t>8.0%</a:t>
                      </a:r>
                    </a:p>
                  </a:txBody>
                  <a:tcPr/>
                </a:tc>
                <a:extLst>
                  <a:ext uri="{0D108BD9-81ED-4DB2-BD59-A6C34878D82A}">
                    <a16:rowId xmlns:a16="http://schemas.microsoft.com/office/drawing/2014/main" val="2794694215"/>
                  </a:ext>
                </a:extLst>
              </a:tr>
              <a:tr h="1178920">
                <a:tc>
                  <a:txBody>
                    <a:bodyPr/>
                    <a:lstStyle/>
                    <a:p>
                      <a:r>
                        <a:rPr lang="en-US"/>
                        <a:t>ROIC-WACC Spread</a:t>
                      </a:r>
                    </a:p>
                  </a:txBody>
                  <a:tcPr/>
                </a:tc>
                <a:tc>
                  <a:txBody>
                    <a:bodyPr/>
                    <a:lstStyle/>
                    <a:p>
                      <a:r>
                        <a:rPr lang="en-US"/>
                        <a:t>15.5%</a:t>
                      </a:r>
                    </a:p>
                  </a:txBody>
                  <a:tcPr/>
                </a:tc>
                <a:tc>
                  <a:txBody>
                    <a:bodyPr/>
                    <a:lstStyle/>
                    <a:p>
                      <a:r>
                        <a:rPr lang="en-US"/>
                        <a:t>17.6%</a:t>
                      </a:r>
                    </a:p>
                  </a:txBody>
                  <a:tcPr/>
                </a:tc>
                <a:tc>
                  <a:txBody>
                    <a:bodyPr/>
                    <a:lstStyle/>
                    <a:p>
                      <a:r>
                        <a:rPr lang="en-US"/>
                        <a:t>18.8%</a:t>
                      </a:r>
                    </a:p>
                  </a:txBody>
                  <a:tcPr/>
                </a:tc>
                <a:extLst>
                  <a:ext uri="{0D108BD9-81ED-4DB2-BD59-A6C34878D82A}">
                    <a16:rowId xmlns:a16="http://schemas.microsoft.com/office/drawing/2014/main" val="4081288380"/>
                  </a:ext>
                </a:extLst>
              </a:tr>
              <a:tr h="881087">
                <a:tc>
                  <a:txBody>
                    <a:bodyPr/>
                    <a:lstStyle/>
                    <a:p>
                      <a:r>
                        <a:rPr lang="en-US" b="1"/>
                        <a:t>EVA</a:t>
                      </a:r>
                    </a:p>
                  </a:txBody>
                  <a:tcPr/>
                </a:tc>
                <a:tc>
                  <a:txBody>
                    <a:bodyPr/>
                    <a:lstStyle/>
                    <a:p>
                      <a:r>
                        <a:rPr lang="en-US" b="1"/>
                        <a:t>2,614</a:t>
                      </a:r>
                    </a:p>
                  </a:txBody>
                  <a:tcPr/>
                </a:tc>
                <a:tc>
                  <a:txBody>
                    <a:bodyPr/>
                    <a:lstStyle/>
                    <a:p>
                      <a:r>
                        <a:rPr lang="en-US" b="1"/>
                        <a:t>3,079</a:t>
                      </a:r>
                    </a:p>
                  </a:txBody>
                  <a:tcPr/>
                </a:tc>
                <a:tc>
                  <a:txBody>
                    <a:bodyPr/>
                    <a:lstStyle/>
                    <a:p>
                      <a:r>
                        <a:rPr lang="en-US" b="1"/>
                        <a:t>3,371</a:t>
                      </a:r>
                    </a:p>
                  </a:txBody>
                  <a:tcPr/>
                </a:tc>
                <a:extLst>
                  <a:ext uri="{0D108BD9-81ED-4DB2-BD59-A6C34878D82A}">
                    <a16:rowId xmlns:a16="http://schemas.microsoft.com/office/drawing/2014/main" val="1139952511"/>
                  </a:ext>
                </a:extLst>
              </a:tr>
            </a:tbl>
          </a:graphicData>
        </a:graphic>
      </p:graphicFrame>
      <p:graphicFrame>
        <p:nvGraphicFramePr>
          <p:cNvPr id="13" name="Table 12">
            <a:extLst>
              <a:ext uri="{FF2B5EF4-FFF2-40B4-BE49-F238E27FC236}">
                <a16:creationId xmlns:a16="http://schemas.microsoft.com/office/drawing/2014/main" id="{94FDFDB2-E526-4801-1975-AAF880B517E3}"/>
              </a:ext>
            </a:extLst>
          </p:cNvPr>
          <p:cNvGraphicFramePr>
            <a:graphicFrameLocks noGrp="1"/>
          </p:cNvGraphicFramePr>
          <p:nvPr>
            <p:extLst>
              <p:ext uri="{D42A27DB-BD31-4B8C-83A1-F6EECF244321}">
                <p14:modId xmlns:p14="http://schemas.microsoft.com/office/powerpoint/2010/main" val="3628026242"/>
              </p:ext>
            </p:extLst>
          </p:nvPr>
        </p:nvGraphicFramePr>
        <p:xfrm>
          <a:off x="6564488" y="874888"/>
          <a:ext cx="4909987" cy="5559536"/>
        </p:xfrm>
        <a:graphic>
          <a:graphicData uri="http://schemas.openxmlformats.org/drawingml/2006/table">
            <a:tbl>
              <a:tblPr firstRow="1" bandRow="1">
                <a:tableStyleId>{5C22544A-7EE6-4342-B048-85BDC9FD1C3A}</a:tableStyleId>
              </a:tblPr>
              <a:tblGrid>
                <a:gridCol w="1135255">
                  <a:extLst>
                    <a:ext uri="{9D8B030D-6E8A-4147-A177-3AD203B41FA5}">
                      <a16:colId xmlns:a16="http://schemas.microsoft.com/office/drawing/2014/main" val="161099785"/>
                    </a:ext>
                  </a:extLst>
                </a:gridCol>
                <a:gridCol w="1135255">
                  <a:extLst>
                    <a:ext uri="{9D8B030D-6E8A-4147-A177-3AD203B41FA5}">
                      <a16:colId xmlns:a16="http://schemas.microsoft.com/office/drawing/2014/main" val="2177272516"/>
                    </a:ext>
                  </a:extLst>
                </a:gridCol>
                <a:gridCol w="1135255">
                  <a:extLst>
                    <a:ext uri="{9D8B030D-6E8A-4147-A177-3AD203B41FA5}">
                      <a16:colId xmlns:a16="http://schemas.microsoft.com/office/drawing/2014/main" val="3380424969"/>
                    </a:ext>
                  </a:extLst>
                </a:gridCol>
                <a:gridCol w="1504222">
                  <a:extLst>
                    <a:ext uri="{9D8B030D-6E8A-4147-A177-3AD203B41FA5}">
                      <a16:colId xmlns:a16="http://schemas.microsoft.com/office/drawing/2014/main" val="942136514"/>
                    </a:ext>
                  </a:extLst>
                </a:gridCol>
              </a:tblGrid>
              <a:tr h="682532">
                <a:tc>
                  <a:txBody>
                    <a:bodyPr/>
                    <a:lstStyle/>
                    <a:p>
                      <a:endParaRPr lang="en-US"/>
                    </a:p>
                  </a:txBody>
                  <a:tcPr/>
                </a:tc>
                <a:tc>
                  <a:txBody>
                    <a:bodyPr/>
                    <a:lstStyle/>
                    <a:p>
                      <a:r>
                        <a:rPr lang="en-US"/>
                        <a:t>2001</a:t>
                      </a:r>
                    </a:p>
                  </a:txBody>
                  <a:tcPr/>
                </a:tc>
                <a:tc>
                  <a:txBody>
                    <a:bodyPr/>
                    <a:lstStyle/>
                    <a:p>
                      <a:r>
                        <a:rPr lang="en-US"/>
                        <a:t>2002</a:t>
                      </a:r>
                    </a:p>
                  </a:txBody>
                  <a:tcPr/>
                </a:tc>
                <a:tc>
                  <a:txBody>
                    <a:bodyPr/>
                    <a:lstStyle/>
                    <a:p>
                      <a:r>
                        <a:rPr lang="en-US"/>
                        <a:t>2003</a:t>
                      </a:r>
                    </a:p>
                  </a:txBody>
                  <a:tcPr/>
                </a:tc>
                <a:extLst>
                  <a:ext uri="{0D108BD9-81ED-4DB2-BD59-A6C34878D82A}">
                    <a16:rowId xmlns:a16="http://schemas.microsoft.com/office/drawing/2014/main" val="2778737063"/>
                  </a:ext>
                </a:extLst>
              </a:tr>
              <a:tr h="955545">
                <a:tc>
                  <a:txBody>
                    <a:bodyPr/>
                    <a:lstStyle/>
                    <a:p>
                      <a:r>
                        <a:rPr lang="en-US"/>
                        <a:t>Invested Capital</a:t>
                      </a:r>
                    </a:p>
                  </a:txBody>
                  <a:tcPr/>
                </a:tc>
                <a:tc>
                  <a:txBody>
                    <a:bodyPr/>
                    <a:lstStyle/>
                    <a:p>
                      <a:r>
                        <a:rPr lang="en-US"/>
                        <a:t>15,877</a:t>
                      </a:r>
                    </a:p>
                  </a:txBody>
                  <a:tcPr/>
                </a:tc>
                <a:tc>
                  <a:txBody>
                    <a:bodyPr/>
                    <a:lstStyle/>
                    <a:p>
                      <a:r>
                        <a:rPr lang="en-US"/>
                        <a:t>17,567</a:t>
                      </a:r>
                    </a:p>
                  </a:txBody>
                  <a:tcPr/>
                </a:tc>
                <a:tc>
                  <a:txBody>
                    <a:bodyPr/>
                    <a:lstStyle/>
                    <a:p>
                      <a:r>
                        <a:rPr lang="en-US"/>
                        <a:t>17,550</a:t>
                      </a:r>
                    </a:p>
                  </a:txBody>
                  <a:tcPr/>
                </a:tc>
                <a:extLst>
                  <a:ext uri="{0D108BD9-81ED-4DB2-BD59-A6C34878D82A}">
                    <a16:rowId xmlns:a16="http://schemas.microsoft.com/office/drawing/2014/main" val="1354606818"/>
                  </a:ext>
                </a:extLst>
              </a:tr>
              <a:tr h="682532">
                <a:tc>
                  <a:txBody>
                    <a:bodyPr/>
                    <a:lstStyle/>
                    <a:p>
                      <a:r>
                        <a:rPr lang="en-US"/>
                        <a:t>ROIC</a:t>
                      </a:r>
                    </a:p>
                  </a:txBody>
                  <a:tcPr/>
                </a:tc>
                <a:tc>
                  <a:txBody>
                    <a:bodyPr/>
                    <a:lstStyle/>
                    <a:p>
                      <a:r>
                        <a:rPr lang="en-US"/>
                        <a:t>21.9%</a:t>
                      </a:r>
                    </a:p>
                  </a:txBody>
                  <a:tcPr/>
                </a:tc>
                <a:tc>
                  <a:txBody>
                    <a:bodyPr/>
                    <a:lstStyle/>
                    <a:p>
                      <a:r>
                        <a:rPr lang="en-US"/>
                        <a:t>22.4%</a:t>
                      </a:r>
                    </a:p>
                  </a:txBody>
                  <a:tcPr/>
                </a:tc>
                <a:tc>
                  <a:txBody>
                    <a:bodyPr/>
                    <a:lstStyle/>
                    <a:p>
                      <a:r>
                        <a:rPr lang="en-US"/>
                        <a:t>23.7%</a:t>
                      </a:r>
                    </a:p>
                  </a:txBody>
                  <a:tcPr/>
                </a:tc>
                <a:extLst>
                  <a:ext uri="{0D108BD9-81ED-4DB2-BD59-A6C34878D82A}">
                    <a16:rowId xmlns:a16="http://schemas.microsoft.com/office/drawing/2014/main" val="1970367862"/>
                  </a:ext>
                </a:extLst>
              </a:tr>
              <a:tr h="1178920">
                <a:tc>
                  <a:txBody>
                    <a:bodyPr/>
                    <a:lstStyle/>
                    <a:p>
                      <a:pPr lvl="0">
                        <a:buNone/>
                      </a:pPr>
                      <a:r>
                        <a:rPr lang="en-US"/>
                        <a:t>WACC</a:t>
                      </a:r>
                    </a:p>
                  </a:txBody>
                  <a:tcPr/>
                </a:tc>
                <a:tc>
                  <a:txBody>
                    <a:bodyPr/>
                    <a:lstStyle/>
                    <a:p>
                      <a:pPr lvl="0">
                        <a:buNone/>
                      </a:pPr>
                      <a:r>
                        <a:rPr lang="en-US"/>
                        <a:t>7.8%</a:t>
                      </a:r>
                    </a:p>
                  </a:txBody>
                  <a:tcPr/>
                </a:tc>
                <a:tc>
                  <a:txBody>
                    <a:bodyPr/>
                    <a:lstStyle/>
                    <a:p>
                      <a:pPr lvl="0">
                        <a:buNone/>
                      </a:pPr>
                      <a:r>
                        <a:rPr lang="en-US"/>
                        <a:t>7.8%</a:t>
                      </a:r>
                    </a:p>
                  </a:txBody>
                  <a:tcPr/>
                </a:tc>
                <a:tc>
                  <a:txBody>
                    <a:bodyPr/>
                    <a:lstStyle/>
                    <a:p>
                      <a:pPr lvl="0">
                        <a:buNone/>
                      </a:pPr>
                      <a:r>
                        <a:rPr lang="en-US"/>
                        <a:t>7.8%</a:t>
                      </a:r>
                    </a:p>
                  </a:txBody>
                  <a:tcPr/>
                </a:tc>
                <a:extLst>
                  <a:ext uri="{0D108BD9-81ED-4DB2-BD59-A6C34878D82A}">
                    <a16:rowId xmlns:a16="http://schemas.microsoft.com/office/drawing/2014/main" val="2794694215"/>
                  </a:ext>
                </a:extLst>
              </a:tr>
              <a:tr h="1178920">
                <a:tc>
                  <a:txBody>
                    <a:bodyPr/>
                    <a:lstStyle/>
                    <a:p>
                      <a:r>
                        <a:rPr lang="en-US"/>
                        <a:t>ROIC-WACC Spread</a:t>
                      </a:r>
                    </a:p>
                  </a:txBody>
                  <a:tcPr/>
                </a:tc>
                <a:tc>
                  <a:txBody>
                    <a:bodyPr/>
                    <a:lstStyle/>
                    <a:p>
                      <a:r>
                        <a:rPr lang="en-US"/>
                        <a:t>14.1%</a:t>
                      </a:r>
                    </a:p>
                  </a:txBody>
                  <a:tcPr/>
                </a:tc>
                <a:tc>
                  <a:txBody>
                    <a:bodyPr/>
                    <a:lstStyle/>
                    <a:p>
                      <a:r>
                        <a:rPr lang="en-US"/>
                        <a:t>14.6%</a:t>
                      </a:r>
                    </a:p>
                  </a:txBody>
                  <a:tcPr/>
                </a:tc>
                <a:tc>
                  <a:txBody>
                    <a:bodyPr/>
                    <a:lstStyle/>
                    <a:p>
                      <a:r>
                        <a:rPr lang="en-US"/>
                        <a:t>15.9%</a:t>
                      </a:r>
                    </a:p>
                  </a:txBody>
                  <a:tcPr/>
                </a:tc>
                <a:extLst>
                  <a:ext uri="{0D108BD9-81ED-4DB2-BD59-A6C34878D82A}">
                    <a16:rowId xmlns:a16="http://schemas.microsoft.com/office/drawing/2014/main" val="4081288380"/>
                  </a:ext>
                </a:extLst>
              </a:tr>
              <a:tr h="881087">
                <a:tc>
                  <a:txBody>
                    <a:bodyPr/>
                    <a:lstStyle/>
                    <a:p>
                      <a:r>
                        <a:rPr lang="en-US" b="1"/>
                        <a:t>EVA</a:t>
                      </a:r>
                    </a:p>
                  </a:txBody>
                  <a:tcPr/>
                </a:tc>
                <a:tc>
                  <a:txBody>
                    <a:bodyPr/>
                    <a:lstStyle/>
                    <a:p>
                      <a:r>
                        <a:rPr lang="en-US" b="1"/>
                        <a:t>2,234</a:t>
                      </a:r>
                    </a:p>
                  </a:txBody>
                  <a:tcPr/>
                </a:tc>
                <a:tc>
                  <a:txBody>
                    <a:bodyPr/>
                    <a:lstStyle/>
                    <a:p>
                      <a:r>
                        <a:rPr lang="en-US" b="1"/>
                        <a:t>2,558</a:t>
                      </a:r>
                    </a:p>
                  </a:txBody>
                  <a:tcPr/>
                </a:tc>
                <a:tc>
                  <a:txBody>
                    <a:bodyPr/>
                    <a:lstStyle/>
                    <a:p>
                      <a:r>
                        <a:rPr lang="en-US" b="1"/>
                        <a:t>2,785</a:t>
                      </a:r>
                    </a:p>
                  </a:txBody>
                  <a:tcPr/>
                </a:tc>
                <a:extLst>
                  <a:ext uri="{0D108BD9-81ED-4DB2-BD59-A6C34878D82A}">
                    <a16:rowId xmlns:a16="http://schemas.microsoft.com/office/drawing/2014/main" val="1139952511"/>
                  </a:ext>
                </a:extLst>
              </a:tr>
            </a:tbl>
          </a:graphicData>
        </a:graphic>
      </p:graphicFrame>
      <p:sp>
        <p:nvSpPr>
          <p:cNvPr id="2" name="TextBox 1">
            <a:extLst>
              <a:ext uri="{FF2B5EF4-FFF2-40B4-BE49-F238E27FC236}">
                <a16:creationId xmlns:a16="http://schemas.microsoft.com/office/drawing/2014/main" id="{FCAF3329-ADB3-C082-0021-A12B1B51CE45}"/>
              </a:ext>
            </a:extLst>
          </p:cNvPr>
          <p:cNvSpPr txBox="1"/>
          <p:nvPr/>
        </p:nvSpPr>
        <p:spPr>
          <a:xfrm>
            <a:off x="971939" y="233265"/>
            <a:ext cx="48674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Forecasted EVA analysis for Coca-Cola Co.</a:t>
            </a:r>
          </a:p>
        </p:txBody>
      </p:sp>
      <p:sp>
        <p:nvSpPr>
          <p:cNvPr id="4" name="TextBox 3">
            <a:extLst>
              <a:ext uri="{FF2B5EF4-FFF2-40B4-BE49-F238E27FC236}">
                <a16:creationId xmlns:a16="http://schemas.microsoft.com/office/drawing/2014/main" id="{51C6C85A-C5B5-1976-6180-30DFC88348C8}"/>
              </a:ext>
            </a:extLst>
          </p:cNvPr>
          <p:cNvSpPr txBox="1"/>
          <p:nvPr/>
        </p:nvSpPr>
        <p:spPr>
          <a:xfrm>
            <a:off x="6562531" y="513183"/>
            <a:ext cx="48674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Forecasted EVA analysis for Pepsi Co.</a:t>
            </a:r>
          </a:p>
        </p:txBody>
      </p:sp>
    </p:spTree>
    <p:extLst>
      <p:ext uri="{BB962C8B-B14F-4D97-AF65-F5344CB8AC3E}">
        <p14:creationId xmlns:p14="http://schemas.microsoft.com/office/powerpoint/2010/main" val="118539174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DAC2-C08C-6B90-EE46-EFE3BE000BAA}"/>
              </a:ext>
            </a:extLst>
          </p:cNvPr>
          <p:cNvSpPr>
            <a:spLocks noGrp="1"/>
          </p:cNvSpPr>
          <p:nvPr>
            <p:ph type="title"/>
          </p:nvPr>
        </p:nvSpPr>
        <p:spPr>
          <a:xfrm>
            <a:off x="518985" y="428254"/>
            <a:ext cx="10571998" cy="970450"/>
          </a:xfrm>
        </p:spPr>
        <p:txBody>
          <a:bodyPr/>
          <a:lstStyle/>
          <a:p>
            <a:r>
              <a:rPr lang="en-US"/>
              <a:t>Who is the more attractive investment?</a:t>
            </a:r>
          </a:p>
        </p:txBody>
      </p:sp>
      <p:sp>
        <p:nvSpPr>
          <p:cNvPr id="3" name="Content Placeholder 2">
            <a:extLst>
              <a:ext uri="{FF2B5EF4-FFF2-40B4-BE49-F238E27FC236}">
                <a16:creationId xmlns:a16="http://schemas.microsoft.com/office/drawing/2014/main" id="{D6483169-784D-B274-6552-29A575A5AB43}"/>
              </a:ext>
            </a:extLst>
          </p:cNvPr>
          <p:cNvSpPr>
            <a:spLocks noGrp="1"/>
          </p:cNvSpPr>
          <p:nvPr>
            <p:ph idx="1"/>
          </p:nvPr>
        </p:nvSpPr>
        <p:spPr>
          <a:xfrm>
            <a:off x="360081" y="2474109"/>
            <a:ext cx="11470404" cy="4835308"/>
          </a:xfrm>
        </p:spPr>
        <p:txBody>
          <a:bodyPr>
            <a:normAutofit/>
          </a:bodyPr>
          <a:lstStyle/>
          <a:p>
            <a:r>
              <a:rPr lang="en-US" sz="2000">
                <a:latin typeface="Century Gothic"/>
                <a:cs typeface="Arial"/>
              </a:rPr>
              <a:t>When comparing the information given in the case study for Coke and Pepsi, we concluded that Coke is the more attractive investment. </a:t>
            </a:r>
          </a:p>
          <a:p>
            <a:r>
              <a:rPr lang="en-US" sz="2000">
                <a:latin typeface="Century Gothic"/>
                <a:cs typeface="Arial"/>
              </a:rPr>
              <a:t>The forecasted EVA analysis for 2001 to 2003 shows that Coke is favorable over Pepsi. </a:t>
            </a:r>
          </a:p>
          <a:p>
            <a:pPr lvl="1">
              <a:buFont typeface="Courier New" charset="2"/>
              <a:buChar char="o"/>
            </a:pPr>
            <a:r>
              <a:rPr lang="en-US" sz="1800">
                <a:solidFill>
                  <a:srgbClr val="FFFFFF"/>
                </a:solidFill>
                <a:ea typeface="+mn-lt"/>
                <a:cs typeface="Arial"/>
              </a:rPr>
              <a:t>They have the ability to invest more capital, essentially generating higher ROIC figures. As a result, </a:t>
            </a:r>
            <a:r>
              <a:rPr lang="en-US" sz="1800">
                <a:solidFill>
                  <a:srgbClr val="FFFFFF"/>
                </a:solidFill>
                <a:ea typeface="+mn-lt"/>
                <a:cs typeface="+mn-lt"/>
              </a:rPr>
              <a:t>Coca-Cola can continue their history of having a foothold in creating economic value.</a:t>
            </a:r>
            <a:endParaRPr lang="en-US" sz="1800">
              <a:solidFill>
                <a:srgbClr val="000000"/>
              </a:solidFill>
              <a:latin typeface="Century Gothic"/>
              <a:cs typeface="Arial"/>
            </a:endParaRPr>
          </a:p>
          <a:p>
            <a:pPr lvl="1">
              <a:buFont typeface="Courier New" charset="2"/>
              <a:buChar char="o"/>
            </a:pPr>
            <a:r>
              <a:rPr lang="en-US" sz="1800">
                <a:solidFill>
                  <a:srgbClr val="FFFFFF"/>
                </a:solidFill>
                <a:ea typeface="+mn-lt"/>
                <a:cs typeface="Arial"/>
              </a:rPr>
              <a:t>Coco-Cola also has higher ROIC-WACC spreads than Pepsi, which is the excess return generated by the company compared to the cost of its capital. A higher spread suggests that the company is generating returns above its cost of capital, which indicates high value creation to shareholders.</a:t>
            </a:r>
          </a:p>
          <a:p>
            <a:r>
              <a:rPr lang="en-US" sz="2000">
                <a:latin typeface="Century Gothic"/>
                <a:cs typeface="Arial"/>
              </a:rPr>
              <a:t>The forecasts and estimated figures for the future show that The Coca- Cola Company can return to its glory days, especially under new leadership from Douglas Daft.</a:t>
            </a:r>
          </a:p>
          <a:p>
            <a:endParaRPr lang="en-US" sz="2000">
              <a:latin typeface="Century Gothic"/>
              <a:cs typeface="Arial"/>
            </a:endParaRPr>
          </a:p>
          <a:p>
            <a:pPr lvl="1">
              <a:buFont typeface="Courier New" charset="2"/>
              <a:buChar char="o"/>
            </a:pPr>
            <a:endParaRPr lang="en-US" sz="1800">
              <a:latin typeface="Century Gothic"/>
              <a:cs typeface="Arial"/>
            </a:endParaRPr>
          </a:p>
        </p:txBody>
      </p:sp>
    </p:spTree>
    <p:extLst>
      <p:ext uri="{BB962C8B-B14F-4D97-AF65-F5344CB8AC3E}">
        <p14:creationId xmlns:p14="http://schemas.microsoft.com/office/powerpoint/2010/main" val="80255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2CB8-29BD-3099-D1E6-A3D2B5FBCDB6}"/>
              </a:ext>
            </a:extLst>
          </p:cNvPr>
          <p:cNvSpPr>
            <a:spLocks noGrp="1"/>
          </p:cNvSpPr>
          <p:nvPr>
            <p:ph type="title" idx="4294967295"/>
          </p:nvPr>
        </p:nvSpPr>
        <p:spPr>
          <a:xfrm>
            <a:off x="714634" y="269566"/>
            <a:ext cx="10661650" cy="690563"/>
          </a:xfrm>
        </p:spPr>
        <p:txBody>
          <a:bodyPr>
            <a:noAutofit/>
          </a:bodyPr>
          <a:lstStyle/>
          <a:p>
            <a:r>
              <a:rPr lang="en-US" sz="2400"/>
              <a:t>Volume, Revenue, and Projections of Carbonated Drinks NA Market </a:t>
            </a:r>
          </a:p>
        </p:txBody>
      </p:sp>
      <p:pic>
        <p:nvPicPr>
          <p:cNvPr id="21" name="Picture 20">
            <a:extLst>
              <a:ext uri="{FF2B5EF4-FFF2-40B4-BE49-F238E27FC236}">
                <a16:creationId xmlns:a16="http://schemas.microsoft.com/office/drawing/2014/main" id="{0836B958-5ED7-BFBA-16C0-52CA61871637}"/>
              </a:ext>
            </a:extLst>
          </p:cNvPr>
          <p:cNvPicPr>
            <a:picLocks noChangeAspect="1"/>
          </p:cNvPicPr>
          <p:nvPr/>
        </p:nvPicPr>
        <p:blipFill>
          <a:blip r:embed="rId3"/>
          <a:stretch>
            <a:fillRect/>
          </a:stretch>
        </p:blipFill>
        <p:spPr>
          <a:xfrm>
            <a:off x="714634" y="1169756"/>
            <a:ext cx="10762731" cy="5253972"/>
          </a:xfrm>
          <a:prstGeom prst="rect">
            <a:avLst/>
          </a:prstGeom>
          <a:solidFill>
            <a:schemeClr val="accent2"/>
          </a:solidFill>
          <a:ln w="19050">
            <a:solidFill>
              <a:schemeClr val="accent1"/>
            </a:solidFill>
          </a:ln>
        </p:spPr>
      </p:pic>
    </p:spTree>
    <p:extLst>
      <p:ext uri="{BB962C8B-B14F-4D97-AF65-F5344CB8AC3E}">
        <p14:creationId xmlns:p14="http://schemas.microsoft.com/office/powerpoint/2010/main" val="296377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0DAB-B61F-8365-4C08-C621E7076AAF}"/>
              </a:ext>
            </a:extLst>
          </p:cNvPr>
          <p:cNvPicPr>
            <a:picLocks noChangeAspect="1"/>
          </p:cNvPicPr>
          <p:nvPr/>
        </p:nvPicPr>
        <p:blipFill>
          <a:blip r:embed="rId2"/>
          <a:stretch>
            <a:fillRect/>
          </a:stretch>
        </p:blipFill>
        <p:spPr>
          <a:xfrm>
            <a:off x="693608" y="1067320"/>
            <a:ext cx="10804784" cy="5449599"/>
          </a:xfrm>
          <a:prstGeom prst="rect">
            <a:avLst/>
          </a:prstGeom>
          <a:ln w="19050">
            <a:solidFill>
              <a:schemeClr val="accent1"/>
            </a:solidFill>
          </a:ln>
        </p:spPr>
      </p:pic>
      <p:sp>
        <p:nvSpPr>
          <p:cNvPr id="4" name="Title 1">
            <a:extLst>
              <a:ext uri="{FF2B5EF4-FFF2-40B4-BE49-F238E27FC236}">
                <a16:creationId xmlns:a16="http://schemas.microsoft.com/office/drawing/2014/main" id="{4EA803A5-6C95-46AE-93AC-B5AA59072B62}"/>
              </a:ext>
            </a:extLst>
          </p:cNvPr>
          <p:cNvSpPr txBox="1">
            <a:spLocks/>
          </p:cNvSpPr>
          <p:nvPr/>
        </p:nvSpPr>
        <p:spPr>
          <a:xfrm>
            <a:off x="693608" y="233266"/>
            <a:ext cx="10661650" cy="69056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t>Prices and Projected: At-Home vs Out-of-Home</a:t>
            </a:r>
          </a:p>
        </p:txBody>
      </p:sp>
    </p:spTree>
    <p:extLst>
      <p:ext uri="{BB962C8B-B14F-4D97-AF65-F5344CB8AC3E}">
        <p14:creationId xmlns:p14="http://schemas.microsoft.com/office/powerpoint/2010/main" val="397344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8F66E4-0EB1-CACC-4A51-19BB040F6312}"/>
              </a:ext>
            </a:extLst>
          </p:cNvPr>
          <p:cNvPicPr>
            <a:picLocks noChangeAspect="1"/>
          </p:cNvPicPr>
          <p:nvPr/>
        </p:nvPicPr>
        <p:blipFill>
          <a:blip r:embed="rId2"/>
          <a:stretch>
            <a:fillRect/>
          </a:stretch>
        </p:blipFill>
        <p:spPr>
          <a:xfrm>
            <a:off x="1578429" y="119141"/>
            <a:ext cx="8991600" cy="6661449"/>
          </a:xfrm>
          <a:prstGeom prst="rect">
            <a:avLst/>
          </a:prstGeom>
          <a:ln w="19050">
            <a:solidFill>
              <a:schemeClr val="accent1"/>
            </a:solidFill>
          </a:ln>
        </p:spPr>
      </p:pic>
    </p:spTree>
    <p:extLst>
      <p:ext uri="{BB962C8B-B14F-4D97-AF65-F5344CB8AC3E}">
        <p14:creationId xmlns:p14="http://schemas.microsoft.com/office/powerpoint/2010/main" val="2114707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BA13F1-70E1-13FC-58EF-CA1C91A21B87}"/>
              </a:ext>
            </a:extLst>
          </p:cNvPr>
          <p:cNvPicPr>
            <a:picLocks noChangeAspect="1"/>
          </p:cNvPicPr>
          <p:nvPr/>
        </p:nvPicPr>
        <p:blipFill>
          <a:blip r:embed="rId3"/>
          <a:stretch>
            <a:fillRect/>
          </a:stretch>
        </p:blipFill>
        <p:spPr>
          <a:xfrm>
            <a:off x="607354" y="850661"/>
            <a:ext cx="10819471" cy="5655529"/>
          </a:xfrm>
          <a:prstGeom prst="rect">
            <a:avLst/>
          </a:prstGeom>
        </p:spPr>
      </p:pic>
      <p:sp>
        <p:nvSpPr>
          <p:cNvPr id="13" name="Title 1">
            <a:extLst>
              <a:ext uri="{FF2B5EF4-FFF2-40B4-BE49-F238E27FC236}">
                <a16:creationId xmlns:a16="http://schemas.microsoft.com/office/drawing/2014/main" id="{5632E29E-A644-881F-4784-826AD2D5F5B6}"/>
              </a:ext>
            </a:extLst>
          </p:cNvPr>
          <p:cNvSpPr txBox="1">
            <a:spLocks/>
          </p:cNvSpPr>
          <p:nvPr/>
        </p:nvSpPr>
        <p:spPr>
          <a:xfrm>
            <a:off x="298638" y="121297"/>
            <a:ext cx="10661650" cy="690563"/>
          </a:xfrm>
          <a:prstGeom prst="rect">
            <a:avLst/>
          </a:prstGeom>
          <a:effectLst>
            <a:outerShdw blurRad="50800" dir="14400000">
              <a:srgbClr val="000000">
                <a:alpha val="60000"/>
              </a:srgbClr>
            </a:outerShdw>
          </a:effectLst>
        </p:spPr>
        <p:txBody>
          <a:bodyPr vert="horz" lIns="91440" tIns="45720" rIns="91440" bIns="45720" rtlCol="0" anchor="b">
            <a:normAutofit fontScale="97500"/>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Brand Share, 2022</a:t>
            </a:r>
          </a:p>
        </p:txBody>
      </p:sp>
      <p:sp>
        <p:nvSpPr>
          <p:cNvPr id="20" name="Rectangle 3">
            <a:extLst>
              <a:ext uri="{FF2B5EF4-FFF2-40B4-BE49-F238E27FC236}">
                <a16:creationId xmlns:a16="http://schemas.microsoft.com/office/drawing/2014/main" id="{10C89D5B-2492-FB82-2EF1-04F604FF9A4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4">
            <a:extLst>
              <a:ext uri="{FF2B5EF4-FFF2-40B4-BE49-F238E27FC236}">
                <a16:creationId xmlns:a16="http://schemas.microsoft.com/office/drawing/2014/main" id="{00A6EB9A-E665-F727-BD20-3475AAAB5BC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7" name="Picture 13">
            <a:extLst>
              <a:ext uri="{FF2B5EF4-FFF2-40B4-BE49-F238E27FC236}">
                <a16:creationId xmlns:a16="http://schemas.microsoft.com/office/drawing/2014/main" id="{BB5BFB6F-B838-14BD-A986-7D6E855AC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199" y="1632035"/>
            <a:ext cx="5133474" cy="160922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CE666AEC-E04A-C86F-8599-A7050065B9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816" y="4537783"/>
            <a:ext cx="4393379" cy="1376363"/>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r Pepper | The Soda Wiki | Fandom">
            <a:extLst>
              <a:ext uri="{FF2B5EF4-FFF2-40B4-BE49-F238E27FC236}">
                <a16:creationId xmlns:a16="http://schemas.microsoft.com/office/drawing/2014/main" id="{897E29B2-3CD4-92BB-3DEC-EDB26D9662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0611" y="4203031"/>
            <a:ext cx="1260604" cy="1162218"/>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Research Paper – Kyle Sealy's ePortfolio">
            <a:extLst>
              <a:ext uri="{FF2B5EF4-FFF2-40B4-BE49-F238E27FC236}">
                <a16:creationId xmlns:a16="http://schemas.microsoft.com/office/drawing/2014/main" id="{CAC86574-EE21-3195-E2E2-E1B9A9BC69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9852" y="1438995"/>
            <a:ext cx="1448636" cy="2066205"/>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A2702897-E5CF-C450-384E-02A73F2BF9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6060" y="5483507"/>
            <a:ext cx="1065155" cy="861277"/>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Fizzy carbonated soft drinks for sale in a shop. Sugary fizzy drinks cause  diabetes, tooth decay and heart disease Stock Photo - Alamy">
            <a:extLst>
              <a:ext uri="{FF2B5EF4-FFF2-40B4-BE49-F238E27FC236}">
                <a16:creationId xmlns:a16="http://schemas.microsoft.com/office/drawing/2014/main" id="{E72B0D34-5FB7-1E81-9088-6BF726E0A45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9126"/>
          <a:stretch/>
        </p:blipFill>
        <p:spPr bwMode="auto">
          <a:xfrm>
            <a:off x="6800960" y="1598682"/>
            <a:ext cx="2834323" cy="1856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55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7481E-BDC2-B526-07D6-8F059A5B4437}"/>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2000">
                <a:solidFill>
                  <a:srgbClr val="FFFFFF"/>
                </a:solidFill>
              </a:rPr>
              <a:t>Leading carbonated soft drink (CSD) companies in the United States in 2022, based on </a:t>
            </a:r>
            <a:r>
              <a:rPr lang="en-US" sz="2000">
                <a:solidFill>
                  <a:srgbClr val="FFFF00"/>
                </a:solidFill>
              </a:rPr>
              <a:t>volume share</a:t>
            </a:r>
          </a:p>
        </p:txBody>
      </p:sp>
      <p:sp>
        <p:nvSpPr>
          <p:cNvPr id="9" name="Content Placeholder 8">
            <a:extLst>
              <a:ext uri="{FF2B5EF4-FFF2-40B4-BE49-F238E27FC236}">
                <a16:creationId xmlns:a16="http://schemas.microsoft.com/office/drawing/2014/main" id="{51774154-4655-69FF-69D5-D1CA98118785}"/>
              </a:ext>
            </a:extLst>
          </p:cNvPr>
          <p:cNvSpPr>
            <a:spLocks noGrp="1"/>
          </p:cNvSpPr>
          <p:nvPr>
            <p:ph idx="1"/>
          </p:nvPr>
        </p:nvSpPr>
        <p:spPr>
          <a:xfrm>
            <a:off x="451514" y="2046514"/>
            <a:ext cx="3575737" cy="3994848"/>
          </a:xfrm>
        </p:spPr>
        <p:txBody>
          <a:bodyPr>
            <a:normAutofit/>
          </a:bodyPr>
          <a:lstStyle/>
          <a:p>
            <a:r>
              <a:rPr lang="en-US" sz="1600">
                <a:solidFill>
                  <a:srgbClr val="FFFFFF"/>
                </a:solidFill>
              </a:rPr>
              <a:t>A little different than brand share</a:t>
            </a:r>
          </a:p>
          <a:p>
            <a:r>
              <a:rPr lang="en-US" sz="1600">
                <a:solidFill>
                  <a:srgbClr val="FFFFFF"/>
                </a:solidFill>
              </a:rPr>
              <a:t>Represents the number of shares that are bought and sold everyday</a:t>
            </a:r>
          </a:p>
          <a:p>
            <a:r>
              <a:rPr lang="en-US" sz="1600">
                <a:solidFill>
                  <a:srgbClr val="FFFFFF"/>
                </a:solidFill>
              </a:rPr>
              <a:t>Indicates strength</a:t>
            </a:r>
          </a:p>
          <a:p>
            <a:r>
              <a:rPr lang="en-US" sz="1600">
                <a:solidFill>
                  <a:srgbClr val="FFFFFF"/>
                </a:solidFill>
              </a:rPr>
              <a:t>Higher volume share corelates with high share values</a:t>
            </a:r>
          </a:p>
        </p:txBody>
      </p:sp>
      <p:pic>
        <p:nvPicPr>
          <p:cNvPr id="5" name="Content Placeholder 4">
            <a:extLst>
              <a:ext uri="{FF2B5EF4-FFF2-40B4-BE49-F238E27FC236}">
                <a16:creationId xmlns:a16="http://schemas.microsoft.com/office/drawing/2014/main" id="{F30C9E98-1EEF-47A4-9CE1-B38DB8978F8A}"/>
              </a:ext>
            </a:extLst>
          </p:cNvPr>
          <p:cNvPicPr>
            <a:picLocks noChangeAspect="1"/>
          </p:cNvPicPr>
          <p:nvPr/>
        </p:nvPicPr>
        <p:blipFill>
          <a:blip r:embed="rId2"/>
          <a:stretch>
            <a:fillRect/>
          </a:stretch>
        </p:blipFill>
        <p:spPr>
          <a:xfrm>
            <a:off x="4907575" y="386296"/>
            <a:ext cx="7013855" cy="592119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8915954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5C895-B59E-4D86-147C-552380460FA1}"/>
              </a:ext>
            </a:extLst>
          </p:cNvPr>
          <p:cNvPicPr>
            <a:picLocks noChangeAspect="1"/>
          </p:cNvPicPr>
          <p:nvPr/>
        </p:nvPicPr>
        <p:blipFill>
          <a:blip r:embed="rId3"/>
          <a:stretch>
            <a:fillRect/>
          </a:stretch>
        </p:blipFill>
        <p:spPr>
          <a:xfrm>
            <a:off x="256360" y="575864"/>
            <a:ext cx="11679280" cy="5706271"/>
          </a:xfrm>
          <a:prstGeom prst="rect">
            <a:avLst/>
          </a:prstGeom>
          <a:ln w="19050">
            <a:solidFill>
              <a:schemeClr val="accent1"/>
            </a:solidFill>
          </a:ln>
        </p:spPr>
      </p:pic>
    </p:spTree>
    <p:extLst>
      <p:ext uri="{BB962C8B-B14F-4D97-AF65-F5344CB8AC3E}">
        <p14:creationId xmlns:p14="http://schemas.microsoft.com/office/powerpoint/2010/main" val="427816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01E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C3FD38-AC37-3475-18FE-B8951E8BADB4}"/>
              </a:ext>
            </a:extLst>
          </p:cNvPr>
          <p:cNvPicPr>
            <a:picLocks noChangeAspect="1"/>
          </p:cNvPicPr>
          <p:nvPr/>
        </p:nvPicPr>
        <p:blipFill>
          <a:blip r:embed="rId3"/>
          <a:stretch>
            <a:fillRect/>
          </a:stretch>
        </p:blipFill>
        <p:spPr>
          <a:xfrm>
            <a:off x="776041" y="1128118"/>
            <a:ext cx="10639918" cy="4601764"/>
          </a:xfrm>
          <a:prstGeom prst="rect">
            <a:avLst/>
          </a:prstGeom>
        </p:spPr>
      </p:pic>
    </p:spTree>
    <p:extLst>
      <p:ext uri="{BB962C8B-B14F-4D97-AF65-F5344CB8AC3E}">
        <p14:creationId xmlns:p14="http://schemas.microsoft.com/office/powerpoint/2010/main" val="45376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5E0DDA-C377-F1BD-D693-3F2439C0953D}"/>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Questions?</a:t>
            </a:r>
          </a:p>
        </p:txBody>
      </p:sp>
      <p:pic>
        <p:nvPicPr>
          <p:cNvPr id="4" name="Picture 6" descr="Questions God asked women – When Women Speak">
            <a:extLst>
              <a:ext uri="{FF2B5EF4-FFF2-40B4-BE49-F238E27FC236}">
                <a16:creationId xmlns:a16="http://schemas.microsoft.com/office/drawing/2014/main" id="{2BA16416-A75D-7A2E-E093-E831429D954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970" r="-2" b="-2"/>
          <a:stretch/>
        </p:blipFill>
        <p:spPr bwMode="auto">
          <a:xfrm>
            <a:off x="5449609" y="643465"/>
            <a:ext cx="5929787" cy="5397897"/>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08492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636B-BA6E-CD72-3E37-2366713ACD70}"/>
              </a:ext>
            </a:extLst>
          </p:cNvPr>
          <p:cNvSpPr>
            <a:spLocks noGrp="1"/>
          </p:cNvSpPr>
          <p:nvPr>
            <p:ph type="title"/>
          </p:nvPr>
        </p:nvSpPr>
        <p:spPr>
          <a:xfrm>
            <a:off x="810000" y="447188"/>
            <a:ext cx="10571998" cy="970450"/>
          </a:xfrm>
        </p:spPr>
        <p:txBody>
          <a:bodyPr>
            <a:normAutofit/>
          </a:bodyPr>
          <a:lstStyle/>
          <a:p>
            <a:r>
              <a:rPr lang="en-US"/>
              <a:t>Case Study Overview/Executive Summary</a:t>
            </a:r>
          </a:p>
        </p:txBody>
      </p:sp>
      <p:sp>
        <p:nvSpPr>
          <p:cNvPr id="3" name="Content Placeholder 2">
            <a:extLst>
              <a:ext uri="{FF2B5EF4-FFF2-40B4-BE49-F238E27FC236}">
                <a16:creationId xmlns:a16="http://schemas.microsoft.com/office/drawing/2014/main" id="{38E993B5-D397-886C-AB7C-CC393EEE9BEF}"/>
              </a:ext>
            </a:extLst>
          </p:cNvPr>
          <p:cNvSpPr>
            <a:spLocks noGrp="1"/>
          </p:cNvSpPr>
          <p:nvPr>
            <p:ph idx="1"/>
          </p:nvPr>
        </p:nvSpPr>
        <p:spPr>
          <a:xfrm>
            <a:off x="807981" y="2413000"/>
            <a:ext cx="4114624" cy="3632200"/>
          </a:xfrm>
        </p:spPr>
        <p:txBody>
          <a:bodyPr>
            <a:normAutofit/>
          </a:bodyPr>
          <a:lstStyle/>
          <a:p>
            <a:pPr>
              <a:lnSpc>
                <a:spcPct val="90000"/>
              </a:lnSpc>
            </a:pPr>
            <a:r>
              <a:rPr lang="en-US" sz="1400"/>
              <a:t>December 2000: PepsiCo and Quaker Oats merger valued at $14 billion.</a:t>
            </a:r>
          </a:p>
          <a:p>
            <a:pPr>
              <a:lnSpc>
                <a:spcPct val="90000"/>
              </a:lnSpc>
            </a:pPr>
            <a:r>
              <a:rPr lang="en-US" sz="1400"/>
              <a:t>PepsiCo gains control of Gatorade, dominating over 80% of the sports drink market.</a:t>
            </a:r>
          </a:p>
          <a:p>
            <a:pPr>
              <a:lnSpc>
                <a:spcPct val="90000"/>
              </a:lnSpc>
            </a:pPr>
            <a:r>
              <a:rPr lang="en-US" sz="1400"/>
              <a:t>Shift in industry dynamics, PepsiCo is poised to challenge Coca-Cola's market lead.</a:t>
            </a:r>
          </a:p>
          <a:p>
            <a:pPr>
              <a:lnSpc>
                <a:spcPct val="90000"/>
              </a:lnSpc>
            </a:pPr>
            <a:r>
              <a:rPr lang="en-US" sz="1400"/>
              <a:t>PepsiCo's </a:t>
            </a:r>
            <a:r>
              <a:rPr lang="en-US" sz="1400">
                <a:ea typeface="+mn-lt"/>
                <a:cs typeface="+mn-lt"/>
              </a:rPr>
              <a:t>restructuring</a:t>
            </a:r>
            <a:r>
              <a:rPr lang="en-US" sz="1400"/>
              <a:t> resulted in improved financial performance.</a:t>
            </a:r>
          </a:p>
          <a:p>
            <a:pPr>
              <a:lnSpc>
                <a:spcPct val="90000"/>
              </a:lnSpc>
            </a:pPr>
            <a:r>
              <a:rPr lang="en-US" sz="1400"/>
              <a:t>Intense competition in noncarbonated market, with PepsiCo's acquisitions positioning it favorably.</a:t>
            </a:r>
          </a:p>
          <a:p>
            <a:pPr>
              <a:lnSpc>
                <a:spcPct val="90000"/>
              </a:lnSpc>
            </a:pPr>
            <a:r>
              <a:rPr lang="en-US" sz="1400"/>
              <a:t>Financial analysis suggest PepsiCo has the potential to out perform </a:t>
            </a:r>
            <a:r>
              <a:rPr lang="en-US" sz="1400" err="1"/>
              <a:t>Coca-cola</a:t>
            </a:r>
            <a:r>
              <a:rPr lang="en-US" sz="1400"/>
              <a:t>.</a:t>
            </a:r>
          </a:p>
        </p:txBody>
      </p:sp>
      <p:pic>
        <p:nvPicPr>
          <p:cNvPr id="4" name="Picture 3" descr="Coke vs. Pepsi: The cola wars are back">
            <a:extLst>
              <a:ext uri="{FF2B5EF4-FFF2-40B4-BE49-F238E27FC236}">
                <a16:creationId xmlns:a16="http://schemas.microsoft.com/office/drawing/2014/main" id="{4461F93D-F195-3D07-E372-C0268CCA61E5}"/>
              </a:ext>
            </a:extLst>
          </p:cNvPr>
          <p:cNvPicPr>
            <a:picLocks noChangeAspect="1"/>
          </p:cNvPicPr>
          <p:nvPr/>
        </p:nvPicPr>
        <p:blipFill>
          <a:blip r:embed="rId2"/>
          <a:stretch>
            <a:fillRect/>
          </a:stretch>
        </p:blipFill>
        <p:spPr>
          <a:xfrm>
            <a:off x="5762967" y="2413000"/>
            <a:ext cx="495511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3007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8BDF-4764-3500-A5CC-03D1858632AF}"/>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50D9864B-9CBA-6374-9532-B5636F53A2BB}"/>
              </a:ext>
            </a:extLst>
          </p:cNvPr>
          <p:cNvSpPr>
            <a:spLocks noGrp="1"/>
          </p:cNvSpPr>
          <p:nvPr>
            <p:ph idx="1"/>
          </p:nvPr>
        </p:nvSpPr>
        <p:spPr>
          <a:xfrm>
            <a:off x="810936" y="2953185"/>
            <a:ext cx="11052206" cy="3636511"/>
          </a:xfrm>
        </p:spPr>
        <p:txBody>
          <a:bodyPr>
            <a:normAutofit fontScale="77500" lnSpcReduction="20000"/>
          </a:bodyPr>
          <a:lstStyle/>
          <a:p>
            <a:r>
              <a:rPr lang="en-US">
                <a:hlinkClick r:id="rId2"/>
              </a:rPr>
              <a:t>https://www.mordorintelligence.com/industry-reports/carbonated-beverages-market</a:t>
            </a:r>
            <a:endParaRPr lang="en-US"/>
          </a:p>
          <a:p>
            <a:r>
              <a:rPr lang="en-US">
                <a:hlinkClick r:id="rId3"/>
              </a:rPr>
              <a:t>https://straitsresearch.com/report/soft-drinks-market#:~:text=The%20global%20soft%20drinks%20market,at%20a%20CAGR%20of%205.23%25</a:t>
            </a:r>
            <a:r>
              <a:rPr lang="en-US"/>
              <a:t>.</a:t>
            </a:r>
          </a:p>
          <a:p>
            <a:r>
              <a:rPr lang="en-US">
                <a:hlinkClick r:id="rId4"/>
              </a:rPr>
              <a:t>https://www.publicissapient.com/insights/beverage-industry-trends</a:t>
            </a:r>
            <a:endParaRPr lang="en-US"/>
          </a:p>
          <a:p>
            <a:r>
              <a:rPr lang="en-US">
                <a:hlinkClick r:id="rId5"/>
              </a:rPr>
              <a:t>https://www.austriajuice.com/news-blog/soft-drink-trends</a:t>
            </a:r>
            <a:endParaRPr lang="en-US"/>
          </a:p>
          <a:p>
            <a:r>
              <a:rPr lang="en-US"/>
              <a:t>https://www.statista.com/statistics/225504/leading-carbonated-soft-drink-companies-in-the-us/#:~:text=In%202022%2C%20Coca%2DCola%20was,of%2024.7%20percent%20that%20year.</a:t>
            </a:r>
          </a:p>
          <a:p>
            <a:r>
              <a:rPr lang="en-US">
                <a:hlinkClick r:id="rId6"/>
              </a:rPr>
              <a:t>https://www.investopedia.com/articles/technical/02/010702.asp#:~:text=Volume%20measures%20the%20number%20of,gathering%20strength%20to%20the%20downside</a:t>
            </a:r>
            <a:r>
              <a:rPr lang="en-US"/>
              <a:t>.</a:t>
            </a:r>
          </a:p>
          <a:p>
            <a:r>
              <a:rPr lang="en-US">
                <a:hlinkClick r:id="rId7"/>
              </a:rPr>
              <a:t>https://www.statista.com/outlook/cmo/non-alcoholic-drinks/soft-drinks/carbonated-soft-drinks/north-america#sales-channels</a:t>
            </a:r>
            <a:endParaRPr lang="en-US"/>
          </a:p>
          <a:p>
            <a:r>
              <a:rPr lang="en-US">
                <a:hlinkClick r:id="rId8"/>
              </a:rPr>
              <a:t>https://www.statista.com/outlook/cmo/non-alcoholic-drinks/soft-drinks/carbonated-soft-drinks/north-america#revenue</a:t>
            </a:r>
          </a:p>
          <a:p>
            <a:r>
              <a:rPr lang="en-US">
                <a:ea typeface="+mn-lt"/>
                <a:cs typeface="+mn-lt"/>
                <a:hlinkClick r:id="rId9"/>
              </a:rPr>
              <a:t>https://www.aon.com/about-aon/corporate-governance/corporate/board-directors/robert-morrison#:~:text=Mr.,President%20and%20Chief%20Executive%20Officer</a:t>
            </a:r>
            <a:r>
              <a:rPr lang="en-US">
                <a:ea typeface="+mn-lt"/>
                <a:cs typeface="+mn-lt"/>
              </a:rPr>
              <a:t>.</a:t>
            </a:r>
          </a:p>
          <a:p>
            <a:endParaRPr lang="en-US" sz="2600">
              <a:ea typeface="+mn-lt"/>
              <a:cs typeface="+mn-lt"/>
            </a:endParaRPr>
          </a:p>
          <a:p>
            <a:endParaRPr lang="en-US" sz="2600">
              <a:ea typeface="+mn-lt"/>
              <a:cs typeface="+mn-lt"/>
            </a:endParaRPr>
          </a:p>
          <a:p>
            <a:endParaRPr lang="en-US" sz="2600"/>
          </a:p>
          <a:p>
            <a:endParaRPr lang="en-US"/>
          </a:p>
        </p:txBody>
      </p:sp>
    </p:spTree>
    <p:extLst>
      <p:ext uri="{BB962C8B-B14F-4D97-AF65-F5344CB8AC3E}">
        <p14:creationId xmlns:p14="http://schemas.microsoft.com/office/powerpoint/2010/main" val="47448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1636B-BA6E-CD72-3E37-2366713ACD70}"/>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Key Highlights: Coca-Cola</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993B5-D397-886C-AB7C-CC393EEE9BEF}"/>
              </a:ext>
            </a:extLst>
          </p:cNvPr>
          <p:cNvSpPr>
            <a:spLocks noGrp="1"/>
          </p:cNvSpPr>
          <p:nvPr>
            <p:ph idx="1"/>
          </p:nvPr>
        </p:nvSpPr>
        <p:spPr>
          <a:xfrm>
            <a:off x="1115732" y="2222287"/>
            <a:ext cx="5081803" cy="3636511"/>
          </a:xfrm>
          <a:effectLst/>
        </p:spPr>
        <p:txBody>
          <a:bodyPr vert="horz" lIns="91440" tIns="45720" rIns="91440" bIns="45720" rtlCol="0">
            <a:normAutofit fontScale="85000" lnSpcReduction="20000"/>
          </a:bodyPr>
          <a:lstStyle/>
          <a:p>
            <a:pPr marL="0" indent="0">
              <a:lnSpc>
                <a:spcPct val="90000"/>
              </a:lnSpc>
              <a:buNone/>
            </a:pPr>
            <a:r>
              <a:rPr lang="en-US" sz="1600" dirty="0"/>
              <a:t>CEOs Tenured:</a:t>
            </a:r>
          </a:p>
          <a:p>
            <a:pPr>
              <a:lnSpc>
                <a:spcPct val="90000"/>
              </a:lnSpc>
            </a:pPr>
            <a:r>
              <a:rPr lang="en-US" sz="1400" dirty="0"/>
              <a:t>M. Douglas Ivester: 1997-1999</a:t>
            </a:r>
          </a:p>
          <a:p>
            <a:pPr>
              <a:lnSpc>
                <a:spcPct val="90000"/>
              </a:lnSpc>
            </a:pPr>
            <a:r>
              <a:rPr lang="en-US" sz="1400" dirty="0"/>
              <a:t>Douglas Daft: Succeeded Ivester in Dec 2000</a:t>
            </a:r>
          </a:p>
          <a:p>
            <a:pPr>
              <a:lnSpc>
                <a:spcPct val="90000"/>
              </a:lnSpc>
            </a:pPr>
            <a:endParaRPr lang="en-US" sz="1400"/>
          </a:p>
          <a:p>
            <a:pPr marL="0" indent="0">
              <a:lnSpc>
                <a:spcPct val="90000"/>
              </a:lnSpc>
              <a:buNone/>
            </a:pPr>
            <a:r>
              <a:rPr lang="en-US" sz="1600" dirty="0"/>
              <a:t>Production:</a:t>
            </a:r>
          </a:p>
          <a:p>
            <a:pPr>
              <a:lnSpc>
                <a:spcPct val="90000"/>
              </a:lnSpc>
            </a:pPr>
            <a:r>
              <a:rPr lang="en-US" sz="1400"/>
              <a:t>Mainly soft-drinks, but they do have noncarbonated products as well</a:t>
            </a:r>
          </a:p>
          <a:p>
            <a:pPr>
              <a:lnSpc>
                <a:spcPct val="90000"/>
              </a:lnSpc>
            </a:pPr>
            <a:endParaRPr lang="en-US" sz="1400"/>
          </a:p>
          <a:p>
            <a:pPr marL="0" indent="0">
              <a:lnSpc>
                <a:spcPct val="90000"/>
              </a:lnSpc>
              <a:buNone/>
            </a:pPr>
            <a:r>
              <a:rPr lang="en-US" sz="1600" dirty="0"/>
              <a:t>Current Struggle: </a:t>
            </a:r>
          </a:p>
          <a:p>
            <a:pPr>
              <a:lnSpc>
                <a:spcPct val="90000"/>
              </a:lnSpc>
            </a:pPr>
            <a:r>
              <a:rPr lang="en-US" sz="1400" dirty="0"/>
              <a:t>Challenges from previous leadership as well as market conditions, needs to regain share in noncarbonated market</a:t>
            </a:r>
          </a:p>
          <a:p>
            <a:pPr>
              <a:lnSpc>
                <a:spcPct val="90000"/>
              </a:lnSpc>
            </a:pPr>
            <a:endParaRPr lang="en-US" sz="1200"/>
          </a:p>
          <a:p>
            <a:pPr marL="0" indent="0">
              <a:lnSpc>
                <a:spcPct val="90000"/>
              </a:lnSpc>
              <a:buNone/>
            </a:pPr>
            <a:r>
              <a:rPr lang="en-US" sz="1600" dirty="0"/>
              <a:t>Key Highlights:</a:t>
            </a:r>
          </a:p>
          <a:p>
            <a:pPr>
              <a:lnSpc>
                <a:spcPct val="90000"/>
              </a:lnSpc>
            </a:pPr>
            <a:r>
              <a:rPr lang="en-US" sz="1400" dirty="0"/>
              <a:t>New focus on noncarbonated market</a:t>
            </a:r>
          </a:p>
          <a:p>
            <a:pPr>
              <a:lnSpc>
                <a:spcPct val="90000"/>
              </a:lnSpc>
            </a:pPr>
            <a:r>
              <a:rPr lang="en-US" sz="1400" dirty="0"/>
              <a:t>Leaderships focus on Organizational restructuring</a:t>
            </a:r>
          </a:p>
        </p:txBody>
      </p:sp>
      <p:pic>
        <p:nvPicPr>
          <p:cNvPr id="4" name="Picture 3" descr="Douglas Daft - Member of the Board of Directors @ THL - Crunchbase Person  Profile">
            <a:extLst>
              <a:ext uri="{FF2B5EF4-FFF2-40B4-BE49-F238E27FC236}">
                <a16:creationId xmlns:a16="http://schemas.microsoft.com/office/drawing/2014/main" id="{20E272E2-B1CC-C006-5A33-C9685407D006}"/>
              </a:ext>
            </a:extLst>
          </p:cNvPr>
          <p:cNvPicPr>
            <a:picLocks noChangeAspect="1"/>
          </p:cNvPicPr>
          <p:nvPr/>
        </p:nvPicPr>
        <p:blipFill>
          <a:blip r:embed="rId2"/>
          <a:stretch>
            <a:fillRect/>
          </a:stretch>
        </p:blipFill>
        <p:spPr>
          <a:xfrm>
            <a:off x="9424126" y="2219708"/>
            <a:ext cx="1692318" cy="1650565"/>
          </a:xfrm>
          <a:prstGeom prst="rect">
            <a:avLst/>
          </a:prstGeom>
          <a:ln w="28575">
            <a:solidFill>
              <a:schemeClr val="accent1">
                <a:lumMod val="60000"/>
                <a:lumOff val="40000"/>
              </a:schemeClr>
            </a:solidFill>
          </a:ln>
        </p:spPr>
      </p:pic>
      <p:pic>
        <p:nvPicPr>
          <p:cNvPr id="6" name="Picture 5" descr="The seven challenges of Coca-Cola. - Ries">
            <a:extLst>
              <a:ext uri="{FF2B5EF4-FFF2-40B4-BE49-F238E27FC236}">
                <a16:creationId xmlns:a16="http://schemas.microsoft.com/office/drawing/2014/main" id="{6248501B-56E1-C680-3D20-77AAB22C5F0A}"/>
              </a:ext>
            </a:extLst>
          </p:cNvPr>
          <p:cNvPicPr>
            <a:picLocks noChangeAspect="1"/>
          </p:cNvPicPr>
          <p:nvPr/>
        </p:nvPicPr>
        <p:blipFill>
          <a:blip r:embed="rId3"/>
          <a:stretch>
            <a:fillRect/>
          </a:stretch>
        </p:blipFill>
        <p:spPr>
          <a:xfrm>
            <a:off x="9425987" y="4205594"/>
            <a:ext cx="1694276" cy="1652524"/>
          </a:xfrm>
          <a:prstGeom prst="rect">
            <a:avLst/>
          </a:prstGeom>
          <a:ln w="28575">
            <a:solidFill>
              <a:schemeClr val="accent1">
                <a:lumMod val="60000"/>
                <a:lumOff val="40000"/>
              </a:schemeClr>
            </a:solidFill>
          </a:ln>
        </p:spPr>
      </p:pic>
      <p:pic>
        <p:nvPicPr>
          <p:cNvPr id="9" name="Picture 8" descr="About Us - Coca-Cola UNITED">
            <a:extLst>
              <a:ext uri="{FF2B5EF4-FFF2-40B4-BE49-F238E27FC236}">
                <a16:creationId xmlns:a16="http://schemas.microsoft.com/office/drawing/2014/main" id="{A9E94516-36DD-DB57-1FC5-38B9D04CD958}"/>
              </a:ext>
            </a:extLst>
          </p:cNvPr>
          <p:cNvPicPr>
            <a:picLocks noChangeAspect="1"/>
          </p:cNvPicPr>
          <p:nvPr/>
        </p:nvPicPr>
        <p:blipFill>
          <a:blip r:embed="rId4"/>
          <a:stretch>
            <a:fillRect/>
          </a:stretch>
        </p:blipFill>
        <p:spPr>
          <a:xfrm>
            <a:off x="6914401" y="2973053"/>
            <a:ext cx="2155851" cy="2137126"/>
          </a:xfrm>
          <a:prstGeom prst="rect">
            <a:avLst/>
          </a:prstGeom>
          <a:ln w="28575">
            <a:solidFill>
              <a:schemeClr val="accent1">
                <a:lumMod val="60000"/>
                <a:lumOff val="40000"/>
              </a:schemeClr>
            </a:solidFill>
          </a:ln>
        </p:spPr>
      </p:pic>
    </p:spTree>
    <p:extLst>
      <p:ext uri="{BB962C8B-B14F-4D97-AF65-F5344CB8AC3E}">
        <p14:creationId xmlns:p14="http://schemas.microsoft.com/office/powerpoint/2010/main" val="237202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1636B-BA6E-CD72-3E37-2366713ACD70}"/>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Key Highlights: PepsiCo</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993B5-D397-886C-AB7C-CC393EEE9BEF}"/>
              </a:ext>
            </a:extLst>
          </p:cNvPr>
          <p:cNvSpPr>
            <a:spLocks noGrp="1"/>
          </p:cNvSpPr>
          <p:nvPr>
            <p:ph idx="1"/>
          </p:nvPr>
        </p:nvSpPr>
        <p:spPr>
          <a:xfrm>
            <a:off x="1115732" y="2222287"/>
            <a:ext cx="5081803" cy="3636511"/>
          </a:xfrm>
          <a:effectLst/>
        </p:spPr>
        <p:txBody>
          <a:bodyPr vert="horz" lIns="91440" tIns="45720" rIns="91440" bIns="45720" rtlCol="0">
            <a:normAutofit fontScale="92500" lnSpcReduction="10000"/>
          </a:bodyPr>
          <a:lstStyle/>
          <a:p>
            <a:pPr marL="0" indent="0">
              <a:lnSpc>
                <a:spcPct val="90000"/>
              </a:lnSpc>
              <a:buNone/>
            </a:pPr>
            <a:r>
              <a:rPr lang="en-US" sz="1600" dirty="0"/>
              <a:t>CEOs Tenured:</a:t>
            </a:r>
          </a:p>
          <a:p>
            <a:pPr>
              <a:lnSpc>
                <a:spcPct val="90000"/>
              </a:lnSpc>
            </a:pPr>
            <a:r>
              <a:rPr lang="en-US" sz="1400" dirty="0"/>
              <a:t>Roger Enrico: 1996-2001</a:t>
            </a:r>
          </a:p>
          <a:p>
            <a:pPr>
              <a:lnSpc>
                <a:spcPct val="90000"/>
              </a:lnSpc>
            </a:pPr>
            <a:endParaRPr lang="en-US" sz="1400"/>
          </a:p>
          <a:p>
            <a:pPr marL="0" indent="0">
              <a:lnSpc>
                <a:spcPct val="90000"/>
              </a:lnSpc>
              <a:buNone/>
            </a:pPr>
            <a:r>
              <a:rPr lang="en-US" sz="1600" dirty="0"/>
              <a:t>Production:</a:t>
            </a:r>
          </a:p>
          <a:p>
            <a:pPr marL="171450" indent="-171450">
              <a:lnSpc>
                <a:spcPct val="90000"/>
              </a:lnSpc>
            </a:pPr>
            <a:r>
              <a:rPr lang="en-US" sz="1400" dirty="0"/>
              <a:t>Diverse manufacturing, soft-drinks to snack foods</a:t>
            </a:r>
          </a:p>
          <a:p>
            <a:pPr>
              <a:lnSpc>
                <a:spcPct val="90000"/>
              </a:lnSpc>
            </a:pPr>
            <a:endParaRPr lang="en-US" sz="1400"/>
          </a:p>
          <a:p>
            <a:pPr marL="0" indent="0">
              <a:lnSpc>
                <a:spcPct val="90000"/>
              </a:lnSpc>
              <a:buNone/>
            </a:pPr>
            <a:r>
              <a:rPr lang="en-US" sz="1600" dirty="0"/>
              <a:t>Current Struggle: </a:t>
            </a:r>
          </a:p>
          <a:p>
            <a:pPr marL="171450" indent="-171450">
              <a:lnSpc>
                <a:spcPct val="90000"/>
              </a:lnSpc>
            </a:pPr>
            <a:r>
              <a:rPr lang="en-US" sz="1400" dirty="0"/>
              <a:t>Competing in the carbonated drink market while maintaining stronghold in the noncarbonated market.</a:t>
            </a:r>
          </a:p>
          <a:p>
            <a:pPr>
              <a:lnSpc>
                <a:spcPct val="90000"/>
              </a:lnSpc>
            </a:pPr>
            <a:endParaRPr lang="en-US" sz="1200"/>
          </a:p>
          <a:p>
            <a:pPr marL="0" indent="0">
              <a:lnSpc>
                <a:spcPct val="90000"/>
              </a:lnSpc>
              <a:buNone/>
            </a:pPr>
            <a:r>
              <a:rPr lang="en-US" sz="1600" dirty="0"/>
              <a:t>Key Highlights:</a:t>
            </a:r>
          </a:p>
          <a:p>
            <a:pPr>
              <a:lnSpc>
                <a:spcPct val="90000"/>
              </a:lnSpc>
            </a:pPr>
            <a:r>
              <a:rPr lang="en-US" sz="1400" dirty="0"/>
              <a:t>Restructuring under Enrico created a more diverse portfolio.</a:t>
            </a:r>
          </a:p>
          <a:p>
            <a:pPr>
              <a:lnSpc>
                <a:spcPct val="90000"/>
              </a:lnSpc>
            </a:pPr>
            <a:endParaRPr lang="en-US" sz="1100"/>
          </a:p>
        </p:txBody>
      </p:sp>
      <p:pic>
        <p:nvPicPr>
          <p:cNvPr id="5" name="Picture 4" descr="Roger Enrico - Wikipedia">
            <a:extLst>
              <a:ext uri="{FF2B5EF4-FFF2-40B4-BE49-F238E27FC236}">
                <a16:creationId xmlns:a16="http://schemas.microsoft.com/office/drawing/2014/main" id="{79A9A763-B11F-7965-E87F-62F043EFAE3D}"/>
              </a:ext>
            </a:extLst>
          </p:cNvPr>
          <p:cNvPicPr>
            <a:picLocks noChangeAspect="1"/>
          </p:cNvPicPr>
          <p:nvPr/>
        </p:nvPicPr>
        <p:blipFill>
          <a:blip r:embed="rId2"/>
          <a:stretch>
            <a:fillRect/>
          </a:stretch>
        </p:blipFill>
        <p:spPr>
          <a:xfrm>
            <a:off x="8228491" y="1983093"/>
            <a:ext cx="1893648" cy="2244638"/>
          </a:xfrm>
          <a:prstGeom prst="rect">
            <a:avLst/>
          </a:prstGeom>
          <a:ln w="28575">
            <a:solidFill>
              <a:schemeClr val="accent1">
                <a:lumMod val="60000"/>
                <a:lumOff val="40000"/>
              </a:schemeClr>
            </a:solidFill>
          </a:ln>
        </p:spPr>
      </p:pic>
      <p:pic>
        <p:nvPicPr>
          <p:cNvPr id="6" name="Picture 5" descr="CSRWire - PepsiCo Has Thirst for Circular Economy Goal">
            <a:extLst>
              <a:ext uri="{FF2B5EF4-FFF2-40B4-BE49-F238E27FC236}">
                <a16:creationId xmlns:a16="http://schemas.microsoft.com/office/drawing/2014/main" id="{BB013D9C-3198-B1DB-B958-02215E1D829C}"/>
              </a:ext>
            </a:extLst>
          </p:cNvPr>
          <p:cNvPicPr>
            <a:picLocks noChangeAspect="1"/>
          </p:cNvPicPr>
          <p:nvPr/>
        </p:nvPicPr>
        <p:blipFill>
          <a:blip r:embed="rId3"/>
          <a:stretch>
            <a:fillRect/>
          </a:stretch>
        </p:blipFill>
        <p:spPr>
          <a:xfrm>
            <a:off x="7271360" y="4330330"/>
            <a:ext cx="3818348" cy="1704628"/>
          </a:xfrm>
          <a:prstGeom prst="rect">
            <a:avLst/>
          </a:prstGeom>
          <a:ln w="28575">
            <a:solidFill>
              <a:schemeClr val="accent1">
                <a:lumMod val="60000"/>
                <a:lumOff val="40000"/>
              </a:schemeClr>
            </a:solidFill>
          </a:ln>
        </p:spPr>
      </p:pic>
    </p:spTree>
    <p:extLst>
      <p:ext uri="{BB962C8B-B14F-4D97-AF65-F5344CB8AC3E}">
        <p14:creationId xmlns:p14="http://schemas.microsoft.com/office/powerpoint/2010/main" val="414210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Free stock photo of bottles, coca cola, oklahoma">
            <a:extLst>
              <a:ext uri="{FF2B5EF4-FFF2-40B4-BE49-F238E27FC236}">
                <a16:creationId xmlns:a16="http://schemas.microsoft.com/office/drawing/2014/main" id="{05B5F6B0-7534-41A4-DCD4-5EBE0DCC8F73}"/>
              </a:ext>
            </a:extLst>
          </p:cNvPr>
          <p:cNvPicPr>
            <a:picLocks noChangeAspect="1"/>
          </p:cNvPicPr>
          <p:nvPr/>
        </p:nvPicPr>
        <p:blipFill rotWithShape="1">
          <a:blip r:embed="rId2">
            <a:duotone>
              <a:schemeClr val="accent1">
                <a:shade val="45000"/>
                <a:satMod val="135000"/>
              </a:schemeClr>
              <a:prstClr val="white"/>
            </a:duotone>
          </a:blip>
          <a:srcRect l="21221" r="12130"/>
          <a:stretch/>
        </p:blipFill>
        <p:spPr>
          <a:xfrm>
            <a:off x="6108700" y="-1"/>
            <a:ext cx="6094450" cy="6858001"/>
          </a:xfrm>
          <a:prstGeom prst="rect">
            <a:avLst/>
          </a:prstGeom>
        </p:spPr>
      </p:pic>
      <p:sp>
        <p:nvSpPr>
          <p:cNvPr id="4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FAEB8-5608-8F91-C608-A1C1BC750945}"/>
              </a:ext>
            </a:extLst>
          </p:cNvPr>
          <p:cNvSpPr>
            <a:spLocks noGrp="1"/>
          </p:cNvSpPr>
          <p:nvPr>
            <p:ph type="title"/>
          </p:nvPr>
        </p:nvSpPr>
        <p:spPr>
          <a:xfrm>
            <a:off x="572933" y="1277"/>
            <a:ext cx="5070100" cy="1559412"/>
          </a:xfrm>
        </p:spPr>
        <p:txBody>
          <a:bodyPr>
            <a:normAutofit/>
          </a:bodyPr>
          <a:lstStyle/>
          <a:p>
            <a:r>
              <a:rPr lang="en-US"/>
              <a:t>Important Data: Coke </a:t>
            </a:r>
          </a:p>
        </p:txBody>
      </p:sp>
      <p:sp>
        <p:nvSpPr>
          <p:cNvPr id="3" name="Content Placeholder 2">
            <a:extLst>
              <a:ext uri="{FF2B5EF4-FFF2-40B4-BE49-F238E27FC236}">
                <a16:creationId xmlns:a16="http://schemas.microsoft.com/office/drawing/2014/main" id="{5D27BD58-F08F-AB4D-0455-7A4E075D03BE}"/>
              </a:ext>
            </a:extLst>
          </p:cNvPr>
          <p:cNvSpPr>
            <a:spLocks noGrp="1"/>
          </p:cNvSpPr>
          <p:nvPr>
            <p:ph idx="1"/>
          </p:nvPr>
        </p:nvSpPr>
        <p:spPr>
          <a:xfrm>
            <a:off x="427213" y="2976090"/>
            <a:ext cx="5360723" cy="3603978"/>
          </a:xfrm>
        </p:spPr>
        <p:txBody>
          <a:bodyPr vert="horz" lIns="91440" tIns="45720" rIns="91440" bIns="45720" rtlCol="0" anchor="ctr">
            <a:noAutofit/>
          </a:bodyPr>
          <a:lstStyle/>
          <a:p>
            <a:pPr>
              <a:lnSpc>
                <a:spcPct val="90000"/>
              </a:lnSpc>
            </a:pPr>
            <a:r>
              <a:rPr lang="en-US" sz="1500" dirty="0"/>
              <a:t>Annual sales of $20.5 billion and market value of $110.1 billion</a:t>
            </a:r>
          </a:p>
          <a:p>
            <a:pPr>
              <a:lnSpc>
                <a:spcPct val="90000"/>
              </a:lnSpc>
            </a:pPr>
            <a:r>
              <a:rPr lang="en-US" sz="1500" dirty="0"/>
              <a:t>Market share loss from 1999 to 2000, due to former CEO Ivester's poor management decisions. </a:t>
            </a:r>
          </a:p>
          <a:p>
            <a:pPr lvl="1">
              <a:lnSpc>
                <a:spcPct val="90000"/>
              </a:lnSpc>
              <a:buFont typeface="Courier New" charset="2"/>
              <a:buChar char="o"/>
            </a:pPr>
            <a:r>
              <a:rPr lang="en-US" sz="1500" dirty="0"/>
              <a:t>Coke's bottlers were upset due to 7.7% price increase on syrup.</a:t>
            </a:r>
          </a:p>
          <a:p>
            <a:pPr>
              <a:lnSpc>
                <a:spcPct val="90000"/>
              </a:lnSpc>
              <a:buFont typeface="Wingdings 2"/>
              <a:buChar char=""/>
            </a:pPr>
            <a:r>
              <a:rPr lang="en-US" sz="1500" dirty="0">
                <a:latin typeface="Century Gothic"/>
                <a:cs typeface="Arial"/>
              </a:rPr>
              <a:t>Net income fell from 18.2% in 1997 to –31.2% in 1999, under Ivester's leadership.</a:t>
            </a:r>
          </a:p>
          <a:p>
            <a:pPr>
              <a:lnSpc>
                <a:spcPct val="90000"/>
              </a:lnSpc>
              <a:buFont typeface="Wingdings 2"/>
              <a:buChar char=""/>
            </a:pPr>
            <a:r>
              <a:rPr lang="en-US" sz="1500" dirty="0">
                <a:latin typeface="Century Gothic"/>
                <a:cs typeface="Arial"/>
              </a:rPr>
              <a:t>This steadily increased to –10.4% in 2000. </a:t>
            </a:r>
          </a:p>
          <a:p>
            <a:pPr>
              <a:lnSpc>
                <a:spcPct val="90000"/>
              </a:lnSpc>
              <a:buFont typeface="Wingdings 2"/>
              <a:buChar char=""/>
            </a:pPr>
            <a:r>
              <a:rPr lang="en-US" sz="1500" dirty="0">
                <a:ea typeface="+mn-lt"/>
                <a:cs typeface="Arial"/>
              </a:rPr>
              <a:t>When it comes to profitability measures, Coke is better than Pepsi. </a:t>
            </a:r>
            <a:endParaRPr lang="en-US" sz="1500" dirty="0">
              <a:latin typeface="Century Gothic"/>
              <a:cs typeface="Arial"/>
            </a:endParaRPr>
          </a:p>
          <a:p>
            <a:pPr lvl="1">
              <a:lnSpc>
                <a:spcPct val="90000"/>
              </a:lnSpc>
              <a:buFont typeface="Courier New"/>
              <a:buChar char="o"/>
            </a:pPr>
            <a:r>
              <a:rPr lang="en-US" sz="1500" dirty="0">
                <a:latin typeface="Century Gothic"/>
                <a:cs typeface="Arial"/>
              </a:rPr>
              <a:t>Coke had higher operating margins, net profit margins, return on assets (ROA), and return on equity (ROE) from 1994 to 1999. </a:t>
            </a:r>
          </a:p>
          <a:p>
            <a:pPr lvl="1">
              <a:lnSpc>
                <a:spcPct val="90000"/>
              </a:lnSpc>
              <a:buFont typeface="Courier New"/>
              <a:buChar char="o"/>
            </a:pPr>
            <a:r>
              <a:rPr lang="en-US" sz="1500" dirty="0">
                <a:ea typeface="+mn-lt"/>
                <a:cs typeface="Arial"/>
              </a:rPr>
              <a:t>These metrics demonstrate Coca-Cola's strong operational performance and show how profitable they are as a company, when it comes to sales and assets.</a:t>
            </a:r>
          </a:p>
          <a:p>
            <a:pPr>
              <a:lnSpc>
                <a:spcPct val="90000"/>
              </a:lnSpc>
              <a:buFont typeface="Wingdings 2"/>
              <a:buChar char=""/>
            </a:pPr>
            <a:endParaRPr lang="en-US" sz="1100">
              <a:latin typeface="Century Gothic"/>
              <a:cs typeface="Arial"/>
            </a:endParaRPr>
          </a:p>
          <a:p>
            <a:pPr>
              <a:lnSpc>
                <a:spcPct val="90000"/>
              </a:lnSpc>
              <a:buFont typeface="Wingdings 2"/>
              <a:buChar char=""/>
            </a:pPr>
            <a:endParaRPr lang="en-US" sz="1100">
              <a:latin typeface="Arial"/>
              <a:cs typeface="Arial"/>
            </a:endParaRPr>
          </a:p>
          <a:p>
            <a:pPr>
              <a:lnSpc>
                <a:spcPct val="90000"/>
              </a:lnSpc>
              <a:buFont typeface="Wingdings 2"/>
              <a:buChar char=""/>
            </a:pPr>
            <a:endParaRPr lang="en-US" sz="1100">
              <a:latin typeface="Arial"/>
              <a:cs typeface="Arial"/>
            </a:endParaRPr>
          </a:p>
          <a:p>
            <a:pPr marL="457200" lvl="1" indent="0">
              <a:lnSpc>
                <a:spcPct val="90000"/>
              </a:lnSpc>
              <a:buNone/>
            </a:pPr>
            <a:endParaRPr lang="en-US" sz="1100"/>
          </a:p>
          <a:p>
            <a:pPr>
              <a:lnSpc>
                <a:spcPct val="90000"/>
              </a:lnSpc>
            </a:pPr>
            <a:endParaRPr lang="en-US" sz="1100"/>
          </a:p>
          <a:p>
            <a:pPr>
              <a:lnSpc>
                <a:spcPct val="90000"/>
              </a:lnSpc>
            </a:pPr>
            <a:endParaRPr lang="en-US" sz="1100"/>
          </a:p>
        </p:txBody>
      </p:sp>
    </p:spTree>
    <p:extLst>
      <p:ext uri="{BB962C8B-B14F-4D97-AF65-F5344CB8AC3E}">
        <p14:creationId xmlns:p14="http://schemas.microsoft.com/office/powerpoint/2010/main" val="397187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 group of bottles of soda&#10;&#10;Description automatically generated">
            <a:extLst>
              <a:ext uri="{FF2B5EF4-FFF2-40B4-BE49-F238E27FC236}">
                <a16:creationId xmlns:a16="http://schemas.microsoft.com/office/drawing/2014/main" id="{E10E8E89-B121-256B-A4E8-9F1AA3BC2C69}"/>
              </a:ext>
            </a:extLst>
          </p:cNvPr>
          <p:cNvPicPr>
            <a:picLocks noChangeAspect="1"/>
          </p:cNvPicPr>
          <p:nvPr/>
        </p:nvPicPr>
        <p:blipFill rotWithShape="1">
          <a:blip r:embed="rId2">
            <a:duotone>
              <a:schemeClr val="accent1">
                <a:shade val="45000"/>
                <a:satMod val="135000"/>
              </a:schemeClr>
              <a:prstClr val="white"/>
            </a:duotone>
            <a:extLst>
              <a:ext uri="{837473B0-CC2E-450A-ABE3-18F120FF3D39}">
                <a1611:picAttrSrcUrl xmlns:a1611="http://schemas.microsoft.com/office/drawing/2016/11/main" r:id="rId3"/>
              </a:ext>
            </a:extLst>
          </a:blip>
          <a:srcRect l="19484" r="14087" b="-2"/>
          <a:stretch/>
        </p:blipFill>
        <p:spPr>
          <a:xfrm>
            <a:off x="6108700" y="-1"/>
            <a:ext cx="6094450" cy="6858001"/>
          </a:xfrm>
          <a:prstGeom prst="rect">
            <a:avLst/>
          </a:prstGeom>
        </p:spPr>
      </p:pic>
      <p:sp>
        <p:nvSpPr>
          <p:cNvPr id="1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FAEB8-5608-8F91-C608-A1C1BC750945}"/>
              </a:ext>
            </a:extLst>
          </p:cNvPr>
          <p:cNvSpPr>
            <a:spLocks noGrp="1"/>
          </p:cNvSpPr>
          <p:nvPr>
            <p:ph type="title"/>
          </p:nvPr>
        </p:nvSpPr>
        <p:spPr>
          <a:xfrm>
            <a:off x="511296" y="2180"/>
            <a:ext cx="5070100" cy="1559412"/>
          </a:xfrm>
        </p:spPr>
        <p:txBody>
          <a:bodyPr>
            <a:normAutofit/>
          </a:bodyPr>
          <a:lstStyle/>
          <a:p>
            <a:r>
              <a:rPr lang="en-US"/>
              <a:t>Important Data: Pepsi</a:t>
            </a:r>
          </a:p>
        </p:txBody>
      </p:sp>
      <p:sp>
        <p:nvSpPr>
          <p:cNvPr id="3" name="Content Placeholder 2">
            <a:extLst>
              <a:ext uri="{FF2B5EF4-FFF2-40B4-BE49-F238E27FC236}">
                <a16:creationId xmlns:a16="http://schemas.microsoft.com/office/drawing/2014/main" id="{5D27BD58-F08F-AB4D-0455-7A4E075D03BE}"/>
              </a:ext>
            </a:extLst>
          </p:cNvPr>
          <p:cNvSpPr>
            <a:spLocks noGrp="1"/>
          </p:cNvSpPr>
          <p:nvPr>
            <p:ph idx="1"/>
          </p:nvPr>
        </p:nvSpPr>
        <p:spPr>
          <a:xfrm>
            <a:off x="271653" y="3224671"/>
            <a:ext cx="5840500" cy="3632200"/>
          </a:xfrm>
        </p:spPr>
        <p:txBody>
          <a:bodyPr vert="horz" lIns="91440" tIns="45720" rIns="91440" bIns="45720" rtlCol="0" anchor="ctr">
            <a:noAutofit/>
          </a:bodyPr>
          <a:lstStyle/>
          <a:p>
            <a:pPr>
              <a:lnSpc>
                <a:spcPct val="90000"/>
              </a:lnSpc>
            </a:pPr>
            <a:r>
              <a:rPr lang="en-US" sz="1600"/>
              <a:t>In 2000, Pepsi was valued at $20 billion. </a:t>
            </a:r>
          </a:p>
          <a:p>
            <a:pPr>
              <a:lnSpc>
                <a:spcPct val="90000"/>
              </a:lnSpc>
            </a:pPr>
            <a:r>
              <a:rPr lang="en-US" sz="1600"/>
              <a:t>Under Enrico’s leadership, Pepsi’s ROE almost doubled from 17% in 1996 to 30% in 2000.  </a:t>
            </a:r>
          </a:p>
          <a:p>
            <a:pPr>
              <a:lnSpc>
                <a:spcPct val="90000"/>
              </a:lnSpc>
            </a:pPr>
            <a:r>
              <a:rPr lang="en-US" sz="1600"/>
              <a:t>Their EVA figures also significantly improved from 1996 (-$916 million) to 2000 ($1.2 billion). </a:t>
            </a:r>
          </a:p>
          <a:p>
            <a:pPr>
              <a:lnSpc>
                <a:spcPct val="90000"/>
              </a:lnSpc>
            </a:pPr>
            <a:r>
              <a:rPr lang="en-US" sz="1600"/>
              <a:t>Have higher liquidity ratios compared to Coke.  </a:t>
            </a:r>
          </a:p>
          <a:p>
            <a:pPr lvl="1" indent="-342900">
              <a:lnSpc>
                <a:spcPct val="90000"/>
              </a:lnSpc>
              <a:buFont typeface="Arial" charset="2"/>
              <a:buChar char="•"/>
            </a:pPr>
            <a:r>
              <a:rPr lang="en-US" sz="1400"/>
              <a:t>Continued to have higher current ratios over the period of 1994 to 2000 than Coke.  </a:t>
            </a:r>
          </a:p>
          <a:p>
            <a:pPr lvl="1" indent="-342900">
              <a:lnSpc>
                <a:spcPct val="90000"/>
              </a:lnSpc>
              <a:buFont typeface="Arial" charset="2"/>
              <a:buChar char="•"/>
            </a:pPr>
            <a:r>
              <a:rPr lang="en-US" sz="1400"/>
              <a:t>Indicates that they are in a better position to pay short-term obligations. </a:t>
            </a:r>
          </a:p>
          <a:p>
            <a:pPr>
              <a:lnSpc>
                <a:spcPct val="90000"/>
              </a:lnSpc>
            </a:pPr>
            <a:r>
              <a:rPr lang="en-US" sz="1600"/>
              <a:t>However, Pepsi's growth ratios, particularly their sales, have fluctuated over the years, with the lowest being –33.9% in 1997 .</a:t>
            </a:r>
          </a:p>
          <a:p>
            <a:pPr lvl="1" indent="-342900">
              <a:lnSpc>
                <a:spcPct val="90000"/>
              </a:lnSpc>
              <a:buFont typeface="Arial" charset="2"/>
              <a:buChar char="•"/>
            </a:pPr>
            <a:r>
              <a:rPr lang="en-US" sz="1400"/>
              <a:t>Coke's lowest sales ratio was only –0.3% in 1998.  </a:t>
            </a:r>
          </a:p>
          <a:p>
            <a:pPr lvl="1" indent="-342900">
              <a:lnSpc>
                <a:spcPct val="90000"/>
              </a:lnSpc>
              <a:buFont typeface="Arial" charset="2"/>
              <a:buChar char="•"/>
            </a:pPr>
            <a:r>
              <a:rPr lang="en-US" sz="1400"/>
              <a:t>Shows that they're less stable than Coke, and raises concerns about their ability to maintain long-term growth momentum.</a:t>
            </a:r>
          </a:p>
          <a:p>
            <a:pPr lvl="1" indent="-342900">
              <a:lnSpc>
                <a:spcPct val="90000"/>
              </a:lnSpc>
              <a:buFont typeface="Arial" charset="2"/>
              <a:buChar char="•"/>
            </a:pPr>
            <a:endParaRPr lang="en-US" sz="1200"/>
          </a:p>
          <a:p>
            <a:pPr marL="0" indent="0">
              <a:lnSpc>
                <a:spcPct val="90000"/>
              </a:lnSpc>
              <a:buNone/>
            </a:pPr>
            <a:endParaRPr lang="en-US" sz="1300"/>
          </a:p>
          <a:p>
            <a:pPr lvl="1">
              <a:lnSpc>
                <a:spcPct val="90000"/>
              </a:lnSpc>
              <a:buFont typeface="Arial" charset="2"/>
              <a:buChar char="•"/>
            </a:pPr>
            <a:endParaRPr lang="en-US" sz="1300"/>
          </a:p>
          <a:p>
            <a:pPr>
              <a:lnSpc>
                <a:spcPct val="90000"/>
              </a:lnSpc>
            </a:pPr>
            <a:endParaRPr lang="en-US" sz="1300"/>
          </a:p>
          <a:p>
            <a:pPr>
              <a:lnSpc>
                <a:spcPct val="90000"/>
              </a:lnSpc>
            </a:pPr>
            <a:endParaRPr lang="en-US" sz="1300"/>
          </a:p>
          <a:p>
            <a:pPr>
              <a:lnSpc>
                <a:spcPct val="90000"/>
              </a:lnSpc>
            </a:pPr>
            <a:endParaRPr lang="en-US" sz="1300"/>
          </a:p>
          <a:p>
            <a:pPr>
              <a:lnSpc>
                <a:spcPct val="90000"/>
              </a:lnSpc>
            </a:pPr>
            <a:endParaRPr lang="en-US" sz="1300"/>
          </a:p>
        </p:txBody>
      </p:sp>
    </p:spTree>
    <p:extLst>
      <p:ext uri="{BB962C8B-B14F-4D97-AF65-F5344CB8AC3E}">
        <p14:creationId xmlns:p14="http://schemas.microsoft.com/office/powerpoint/2010/main" val="1496349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77722-5B1E-D1BF-FA80-3F3CAB0654E0}"/>
              </a:ext>
            </a:extLst>
          </p:cNvPr>
          <p:cNvSpPr>
            <a:spLocks noGrp="1"/>
          </p:cNvSpPr>
          <p:nvPr>
            <p:ph type="title" idx="4294967295"/>
          </p:nvPr>
        </p:nvSpPr>
        <p:spPr>
          <a:xfrm>
            <a:off x="1251035" y="575247"/>
            <a:ext cx="10572750" cy="779462"/>
          </a:xfrm>
          <a:effectLst/>
        </p:spPr>
        <p:txBody>
          <a:bodyPr vert="horz" lIns="91440" tIns="45720" rIns="91440" bIns="45720" rtlCol="0" anchor="b">
            <a:normAutofit/>
          </a:bodyPr>
          <a:lstStyle/>
          <a:p>
            <a:r>
              <a:rPr lang="en-US">
                <a:solidFill>
                  <a:schemeClr val="tx1"/>
                </a:solidFill>
              </a:rPr>
              <a:t>Historical Data</a:t>
            </a:r>
          </a:p>
        </p:txBody>
      </p:sp>
      <p:pic>
        <p:nvPicPr>
          <p:cNvPr id="5" name="Picture 4">
            <a:extLst>
              <a:ext uri="{FF2B5EF4-FFF2-40B4-BE49-F238E27FC236}">
                <a16:creationId xmlns:a16="http://schemas.microsoft.com/office/drawing/2014/main" id="{B751BC02-0967-6C18-3753-22ECBD94AF9C}"/>
              </a:ext>
            </a:extLst>
          </p:cNvPr>
          <p:cNvPicPr>
            <a:picLocks noChangeAspect="1"/>
          </p:cNvPicPr>
          <p:nvPr/>
        </p:nvPicPr>
        <p:blipFill rotWithShape="1">
          <a:blip r:embed="rId2"/>
          <a:srcRect l="869" t="746" r="435" b="56142"/>
          <a:stretch/>
        </p:blipFill>
        <p:spPr>
          <a:xfrm>
            <a:off x="6944791" y="245437"/>
            <a:ext cx="4686662" cy="2940371"/>
          </a:xfrm>
          <a:prstGeom prst="roundRect">
            <a:avLst>
              <a:gd name="adj" fmla="val 3876"/>
            </a:avLst>
          </a:prstGeom>
          <a:ln>
            <a:noFill/>
          </a:ln>
          <a:effectLst/>
        </p:spPr>
      </p:pic>
      <p:pic>
        <p:nvPicPr>
          <p:cNvPr id="6" name="Picture 5">
            <a:extLst>
              <a:ext uri="{FF2B5EF4-FFF2-40B4-BE49-F238E27FC236}">
                <a16:creationId xmlns:a16="http://schemas.microsoft.com/office/drawing/2014/main" id="{8F33C6B4-1C7E-2C9D-D453-7EA9A6939CB1}"/>
              </a:ext>
            </a:extLst>
          </p:cNvPr>
          <p:cNvPicPr>
            <a:picLocks noChangeAspect="1"/>
          </p:cNvPicPr>
          <p:nvPr/>
        </p:nvPicPr>
        <p:blipFill rotWithShape="1">
          <a:blip r:embed="rId2"/>
          <a:srcRect l="1304" t="52011" r="217" b="1551"/>
          <a:stretch/>
        </p:blipFill>
        <p:spPr>
          <a:xfrm>
            <a:off x="6961137" y="3427237"/>
            <a:ext cx="4672225" cy="3076264"/>
          </a:xfrm>
          <a:prstGeom prst="roundRect">
            <a:avLst>
              <a:gd name="adj" fmla="val 3876"/>
            </a:avLst>
          </a:prstGeom>
          <a:ln>
            <a:noFill/>
          </a:ln>
          <a:effectLst/>
        </p:spPr>
      </p:pic>
      <p:pic>
        <p:nvPicPr>
          <p:cNvPr id="4" name="Picture 3">
            <a:extLst>
              <a:ext uri="{FF2B5EF4-FFF2-40B4-BE49-F238E27FC236}">
                <a16:creationId xmlns:a16="http://schemas.microsoft.com/office/drawing/2014/main" id="{70045AF3-2E96-43FF-95C0-7D8CD06A17F3}"/>
              </a:ext>
            </a:extLst>
          </p:cNvPr>
          <p:cNvPicPr>
            <a:picLocks noChangeAspect="1"/>
          </p:cNvPicPr>
          <p:nvPr/>
        </p:nvPicPr>
        <p:blipFill>
          <a:blip r:embed="rId3"/>
          <a:stretch>
            <a:fillRect/>
          </a:stretch>
        </p:blipFill>
        <p:spPr>
          <a:xfrm>
            <a:off x="287455" y="2005678"/>
            <a:ext cx="6387662" cy="4495271"/>
          </a:xfrm>
          <a:prstGeom prst="roundRect">
            <a:avLst>
              <a:gd name="adj" fmla="val 3876"/>
            </a:avLst>
          </a:prstGeom>
          <a:ln>
            <a:noFill/>
          </a:ln>
          <a:effectLst/>
        </p:spPr>
      </p:pic>
    </p:spTree>
    <p:extLst>
      <p:ext uri="{BB962C8B-B14F-4D97-AF65-F5344CB8AC3E}">
        <p14:creationId xmlns:p14="http://schemas.microsoft.com/office/powerpoint/2010/main" val="328472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40715F-3816-1723-A6FE-CFBE7A166212}"/>
              </a:ext>
            </a:extLst>
          </p:cNvPr>
          <p:cNvSpPr>
            <a:spLocks noGrp="1"/>
          </p:cNvSpPr>
          <p:nvPr>
            <p:ph type="title"/>
          </p:nvPr>
        </p:nvSpPr>
        <p:spPr>
          <a:xfrm>
            <a:off x="299113" y="5430569"/>
            <a:ext cx="4589009" cy="970450"/>
          </a:xfrm>
        </p:spPr>
        <p:txBody>
          <a:bodyPr anchor="ctr">
            <a:normAutofit/>
          </a:bodyPr>
          <a:lstStyle/>
          <a:p>
            <a:r>
              <a:rPr lang="en-US" sz="2400"/>
              <a:t>Financial Ratios Comparison:</a:t>
            </a:r>
            <a:br>
              <a:rPr lang="en-US" sz="2400"/>
            </a:br>
            <a:r>
              <a:rPr lang="en-US" sz="2400"/>
              <a:t>Profitability </a:t>
            </a:r>
          </a:p>
        </p:txBody>
      </p:sp>
      <p:sp>
        <p:nvSpPr>
          <p:cNvPr id="3" name="Content Placeholder 2">
            <a:extLst>
              <a:ext uri="{FF2B5EF4-FFF2-40B4-BE49-F238E27FC236}">
                <a16:creationId xmlns:a16="http://schemas.microsoft.com/office/drawing/2014/main" id="{5FE69CF5-8392-660D-2FCE-14CF2F60F8E3}"/>
              </a:ext>
            </a:extLst>
          </p:cNvPr>
          <p:cNvSpPr>
            <a:spLocks noGrp="1"/>
          </p:cNvSpPr>
          <p:nvPr>
            <p:ph idx="1"/>
          </p:nvPr>
        </p:nvSpPr>
        <p:spPr>
          <a:xfrm>
            <a:off x="4886131" y="5762382"/>
            <a:ext cx="6961088" cy="970450"/>
          </a:xfrm>
        </p:spPr>
        <p:txBody>
          <a:bodyPr vert="horz" lIns="91440" tIns="45720" rIns="91440" bIns="45720" rtlCol="0" anchor="ctr">
            <a:noAutofit/>
          </a:bodyPr>
          <a:lstStyle/>
          <a:p>
            <a:r>
              <a:rPr lang="en-US" sz="1600">
                <a:solidFill>
                  <a:srgbClr val="FEFEFE"/>
                </a:solidFill>
              </a:rPr>
              <a:t>In addition to EVA figures, Coke has consistently exceeded Pepsi in their profitability analysis. </a:t>
            </a:r>
            <a:endParaRPr lang="en-US"/>
          </a:p>
          <a:p>
            <a:r>
              <a:rPr lang="en-US" sz="1600">
                <a:solidFill>
                  <a:srgbClr val="FEFEFE"/>
                </a:solidFill>
              </a:rPr>
              <a:t>However, there is a slight decrease in 2000. Perhaps due to the transition that Coke's management was going through and an improvement in Pepsi's operations under CEO Roger Enrico. </a:t>
            </a:r>
          </a:p>
          <a:p>
            <a:endParaRPr lang="en-US" sz="1600">
              <a:solidFill>
                <a:srgbClr val="FEFEFE"/>
              </a:solidFill>
            </a:endParaRPr>
          </a:p>
          <a:p>
            <a:endParaRPr lang="en-US" sz="1500">
              <a:solidFill>
                <a:srgbClr val="FEFEFE"/>
              </a:solidFill>
            </a:endParaRPr>
          </a:p>
        </p:txBody>
      </p:sp>
      <p:graphicFrame>
        <p:nvGraphicFramePr>
          <p:cNvPr id="6" name="Table 5">
            <a:extLst>
              <a:ext uri="{FF2B5EF4-FFF2-40B4-BE49-F238E27FC236}">
                <a16:creationId xmlns:a16="http://schemas.microsoft.com/office/drawing/2014/main" id="{48AC082F-1656-BB7B-0E46-B8237925614F}"/>
              </a:ext>
            </a:extLst>
          </p:cNvPr>
          <p:cNvGraphicFramePr>
            <a:graphicFrameLocks noGrp="1"/>
          </p:cNvGraphicFramePr>
          <p:nvPr>
            <p:extLst>
              <p:ext uri="{D42A27DB-BD31-4B8C-83A1-F6EECF244321}">
                <p14:modId xmlns:p14="http://schemas.microsoft.com/office/powerpoint/2010/main" val="3986270470"/>
              </p:ext>
            </p:extLst>
          </p:nvPr>
        </p:nvGraphicFramePr>
        <p:xfrm>
          <a:off x="317794" y="345374"/>
          <a:ext cx="11557799" cy="4125239"/>
        </p:xfrm>
        <a:graphic>
          <a:graphicData uri="http://schemas.openxmlformats.org/drawingml/2006/table">
            <a:tbl>
              <a:tblPr firstRow="1" bandRow="1">
                <a:tableStyleId>{5C22544A-7EE6-4342-B048-85BDC9FD1C3A}</a:tableStyleId>
              </a:tblPr>
              <a:tblGrid>
                <a:gridCol w="2610458">
                  <a:extLst>
                    <a:ext uri="{9D8B030D-6E8A-4147-A177-3AD203B41FA5}">
                      <a16:colId xmlns:a16="http://schemas.microsoft.com/office/drawing/2014/main" val="3306236012"/>
                    </a:ext>
                  </a:extLst>
                </a:gridCol>
                <a:gridCol w="1073422">
                  <a:extLst>
                    <a:ext uri="{9D8B030D-6E8A-4147-A177-3AD203B41FA5}">
                      <a16:colId xmlns:a16="http://schemas.microsoft.com/office/drawing/2014/main" val="1525567352"/>
                    </a:ext>
                  </a:extLst>
                </a:gridCol>
                <a:gridCol w="1085901">
                  <a:extLst>
                    <a:ext uri="{9D8B030D-6E8A-4147-A177-3AD203B41FA5}">
                      <a16:colId xmlns:a16="http://schemas.microsoft.com/office/drawing/2014/main" val="3393503347"/>
                    </a:ext>
                  </a:extLst>
                </a:gridCol>
                <a:gridCol w="1207008">
                  <a:extLst>
                    <a:ext uri="{9D8B030D-6E8A-4147-A177-3AD203B41FA5}">
                      <a16:colId xmlns:a16="http://schemas.microsoft.com/office/drawing/2014/main" val="3004148920"/>
                    </a:ext>
                  </a:extLst>
                </a:gridCol>
                <a:gridCol w="1172696">
                  <a:extLst>
                    <a:ext uri="{9D8B030D-6E8A-4147-A177-3AD203B41FA5}">
                      <a16:colId xmlns:a16="http://schemas.microsoft.com/office/drawing/2014/main" val="3542928434"/>
                    </a:ext>
                  </a:extLst>
                </a:gridCol>
                <a:gridCol w="1170430">
                  <a:extLst>
                    <a:ext uri="{9D8B030D-6E8A-4147-A177-3AD203B41FA5}">
                      <a16:colId xmlns:a16="http://schemas.microsoft.com/office/drawing/2014/main" val="4221799097"/>
                    </a:ext>
                  </a:extLst>
                </a:gridCol>
                <a:gridCol w="1231392">
                  <a:extLst>
                    <a:ext uri="{9D8B030D-6E8A-4147-A177-3AD203B41FA5}">
                      <a16:colId xmlns:a16="http://schemas.microsoft.com/office/drawing/2014/main" val="95332926"/>
                    </a:ext>
                  </a:extLst>
                </a:gridCol>
                <a:gridCol w="987552">
                  <a:extLst>
                    <a:ext uri="{9D8B030D-6E8A-4147-A177-3AD203B41FA5}">
                      <a16:colId xmlns:a16="http://schemas.microsoft.com/office/drawing/2014/main" val="3380047054"/>
                    </a:ext>
                  </a:extLst>
                </a:gridCol>
                <a:gridCol w="1018940">
                  <a:extLst>
                    <a:ext uri="{9D8B030D-6E8A-4147-A177-3AD203B41FA5}">
                      <a16:colId xmlns:a16="http://schemas.microsoft.com/office/drawing/2014/main" val="3473105832"/>
                    </a:ext>
                  </a:extLst>
                </a:gridCol>
              </a:tblGrid>
              <a:tr h="554137">
                <a:tc>
                  <a:txBody>
                    <a:bodyPr/>
                    <a:lstStyle/>
                    <a:p>
                      <a:pPr lvl="0">
                        <a:buNone/>
                      </a:pPr>
                      <a:endParaRPr lang="en-US" sz="1800" b="1"/>
                    </a:p>
                  </a:txBody>
                  <a:tcPr marL="98767" marR="98767" marT="49384" marB="49384"/>
                </a:tc>
                <a:tc gridSpan="4">
                  <a:txBody>
                    <a:bodyPr/>
                    <a:lstStyle/>
                    <a:p>
                      <a:pPr lvl="0" algn="ctr">
                        <a:buNone/>
                      </a:pPr>
                      <a:r>
                        <a:rPr lang="en-US" sz="1900" b="1"/>
                        <a:t>Coca-Cola Co.</a:t>
                      </a:r>
                    </a:p>
                  </a:txBody>
                  <a:tcPr marL="98767" marR="98767" marT="49384" marB="49384"/>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lvl="0" algn="ctr">
                        <a:buNone/>
                      </a:pPr>
                      <a:r>
                        <a:rPr lang="en-US" sz="1900" b="1"/>
                        <a:t>PepsiCo.</a:t>
                      </a:r>
                    </a:p>
                  </a:txBody>
                  <a:tcPr marL="98767" marR="98767" marT="49384" marB="4938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05770"/>
                  </a:ext>
                </a:extLst>
              </a:tr>
              <a:tr h="523351">
                <a:tc>
                  <a:txBody>
                    <a:bodyPr/>
                    <a:lstStyle/>
                    <a:p>
                      <a:r>
                        <a:rPr lang="en-US" sz="1800" b="1"/>
                        <a:t>Profitability Analysis</a:t>
                      </a:r>
                    </a:p>
                  </a:txBody>
                  <a:tcPr marL="98767" marR="98767" marT="49384" marB="49384"/>
                </a:tc>
                <a:tc>
                  <a:txBody>
                    <a:bodyPr/>
                    <a:lstStyle/>
                    <a:p>
                      <a:pPr algn="ctr"/>
                      <a:r>
                        <a:rPr lang="en-US" sz="1900" b="1"/>
                        <a:t>1997</a:t>
                      </a:r>
                    </a:p>
                  </a:txBody>
                  <a:tcPr marL="98767" marR="98767" marT="49384" marB="49384"/>
                </a:tc>
                <a:tc>
                  <a:txBody>
                    <a:bodyPr/>
                    <a:lstStyle/>
                    <a:p>
                      <a:pPr algn="ctr"/>
                      <a:r>
                        <a:rPr lang="en-US" sz="1900" b="1"/>
                        <a:t>1998</a:t>
                      </a:r>
                    </a:p>
                  </a:txBody>
                  <a:tcPr marL="98767" marR="98767" marT="49384" marB="49384"/>
                </a:tc>
                <a:tc>
                  <a:txBody>
                    <a:bodyPr/>
                    <a:lstStyle/>
                    <a:p>
                      <a:pPr algn="ctr"/>
                      <a:r>
                        <a:rPr lang="en-US" sz="1900" b="1"/>
                        <a:t>1999</a:t>
                      </a:r>
                    </a:p>
                  </a:txBody>
                  <a:tcPr marL="98767" marR="98767" marT="49384" marB="49384"/>
                </a:tc>
                <a:tc>
                  <a:txBody>
                    <a:bodyPr/>
                    <a:lstStyle/>
                    <a:p>
                      <a:pPr algn="ctr"/>
                      <a:r>
                        <a:rPr lang="en-US" sz="1900" b="1"/>
                        <a:t>2000</a:t>
                      </a:r>
                    </a:p>
                  </a:txBody>
                  <a:tcPr marL="98767" marR="98767" marT="49384" marB="49384"/>
                </a:tc>
                <a:tc>
                  <a:txBody>
                    <a:bodyPr/>
                    <a:lstStyle/>
                    <a:p>
                      <a:pPr lvl="0" algn="ctr">
                        <a:buNone/>
                      </a:pPr>
                      <a:r>
                        <a:rPr lang="en-US" sz="1900" b="1"/>
                        <a:t>1997</a:t>
                      </a:r>
                    </a:p>
                  </a:txBody>
                  <a:tcPr marL="98767" marR="98767" marT="49384" marB="49384"/>
                </a:tc>
                <a:tc>
                  <a:txBody>
                    <a:bodyPr/>
                    <a:lstStyle/>
                    <a:p>
                      <a:pPr lvl="0" algn="ctr">
                        <a:buNone/>
                      </a:pPr>
                      <a:r>
                        <a:rPr lang="en-US" sz="1900" b="1"/>
                        <a:t>1998</a:t>
                      </a:r>
                    </a:p>
                  </a:txBody>
                  <a:tcPr marL="98767" marR="98767" marT="49384" marB="49384"/>
                </a:tc>
                <a:tc>
                  <a:txBody>
                    <a:bodyPr/>
                    <a:lstStyle/>
                    <a:p>
                      <a:pPr lvl="0" algn="ctr">
                        <a:buNone/>
                      </a:pPr>
                      <a:r>
                        <a:rPr lang="en-US" sz="1900" b="1"/>
                        <a:t>1999</a:t>
                      </a:r>
                    </a:p>
                  </a:txBody>
                  <a:tcPr marL="98767" marR="98767" marT="49384" marB="49384"/>
                </a:tc>
                <a:tc>
                  <a:txBody>
                    <a:bodyPr/>
                    <a:lstStyle/>
                    <a:p>
                      <a:pPr lvl="0" algn="ctr">
                        <a:buNone/>
                      </a:pPr>
                      <a:r>
                        <a:rPr lang="en-US" sz="1900" b="1"/>
                        <a:t>2000</a:t>
                      </a:r>
                    </a:p>
                  </a:txBody>
                  <a:tcPr marL="98767" marR="98767" marT="49384" marB="49384"/>
                </a:tc>
                <a:extLst>
                  <a:ext uri="{0D108BD9-81ED-4DB2-BD59-A6C34878D82A}">
                    <a16:rowId xmlns:a16="http://schemas.microsoft.com/office/drawing/2014/main" val="4266582882"/>
                  </a:ext>
                </a:extLst>
              </a:tr>
              <a:tr h="538743">
                <a:tc>
                  <a:txBody>
                    <a:bodyPr/>
                    <a:lstStyle/>
                    <a:p>
                      <a:r>
                        <a:rPr lang="en-US" sz="1800"/>
                        <a:t>Operating Margin</a:t>
                      </a:r>
                    </a:p>
                  </a:txBody>
                  <a:tcPr marL="98767" marR="98767" marT="49384" marB="49384"/>
                </a:tc>
                <a:tc>
                  <a:txBody>
                    <a:bodyPr/>
                    <a:lstStyle/>
                    <a:p>
                      <a:pPr algn="ctr"/>
                      <a:r>
                        <a:rPr lang="en-US" sz="1900"/>
                        <a:t>26.5%</a:t>
                      </a:r>
                    </a:p>
                  </a:txBody>
                  <a:tcPr marL="98767" marR="98767" marT="49384" marB="49384"/>
                </a:tc>
                <a:tc>
                  <a:txBody>
                    <a:bodyPr/>
                    <a:lstStyle/>
                    <a:p>
                      <a:pPr algn="ctr"/>
                      <a:r>
                        <a:rPr lang="en-US" sz="1900"/>
                        <a:t>26.4%</a:t>
                      </a:r>
                    </a:p>
                  </a:txBody>
                  <a:tcPr marL="98767" marR="98767" marT="49384" marB="49384"/>
                </a:tc>
                <a:tc>
                  <a:txBody>
                    <a:bodyPr/>
                    <a:lstStyle/>
                    <a:p>
                      <a:pPr algn="ctr"/>
                      <a:r>
                        <a:rPr lang="en-US" sz="1900"/>
                        <a:t>20.1%</a:t>
                      </a:r>
                    </a:p>
                  </a:txBody>
                  <a:tcPr marL="98767" marR="98767" marT="49384" marB="49384"/>
                </a:tc>
                <a:tc>
                  <a:txBody>
                    <a:bodyPr/>
                    <a:lstStyle/>
                    <a:p>
                      <a:pPr algn="ctr"/>
                      <a:r>
                        <a:rPr lang="en-US" sz="1900"/>
                        <a:t>18.0%</a:t>
                      </a:r>
                    </a:p>
                  </a:txBody>
                  <a:tcPr marL="98767" marR="98767" marT="49384" marB="49384"/>
                </a:tc>
                <a:tc>
                  <a:txBody>
                    <a:bodyPr/>
                    <a:lstStyle/>
                    <a:p>
                      <a:pPr lvl="0">
                        <a:buNone/>
                      </a:pPr>
                      <a:r>
                        <a:rPr lang="en-US" sz="1900"/>
                        <a:t>12.7%</a:t>
                      </a:r>
                    </a:p>
                  </a:txBody>
                  <a:tcPr marL="98767" marR="98767" marT="49384" marB="49384"/>
                </a:tc>
                <a:tc>
                  <a:txBody>
                    <a:bodyPr/>
                    <a:lstStyle/>
                    <a:p>
                      <a:pPr lvl="0">
                        <a:buNone/>
                      </a:pPr>
                      <a:r>
                        <a:rPr lang="en-US" sz="1900"/>
                        <a:t>11.6%</a:t>
                      </a:r>
                    </a:p>
                  </a:txBody>
                  <a:tcPr marL="98767" marR="98767" marT="49384" marB="49384"/>
                </a:tc>
                <a:tc>
                  <a:txBody>
                    <a:bodyPr/>
                    <a:lstStyle/>
                    <a:p>
                      <a:pPr lvl="0">
                        <a:buNone/>
                      </a:pPr>
                      <a:r>
                        <a:rPr lang="en-US" sz="1900"/>
                        <a:t>13.8%</a:t>
                      </a:r>
                    </a:p>
                  </a:txBody>
                  <a:tcPr marL="98767" marR="98767" marT="49384" marB="49384"/>
                </a:tc>
                <a:tc>
                  <a:txBody>
                    <a:bodyPr/>
                    <a:lstStyle/>
                    <a:p>
                      <a:pPr lvl="0">
                        <a:buNone/>
                      </a:pPr>
                      <a:r>
                        <a:rPr lang="en-US" sz="1900"/>
                        <a:t>15.8%</a:t>
                      </a:r>
                    </a:p>
                  </a:txBody>
                  <a:tcPr marL="98767" marR="98767" marT="49384" marB="49384"/>
                </a:tc>
                <a:extLst>
                  <a:ext uri="{0D108BD9-81ED-4DB2-BD59-A6C34878D82A}">
                    <a16:rowId xmlns:a16="http://schemas.microsoft.com/office/drawing/2014/main" val="2261498729"/>
                  </a:ext>
                </a:extLst>
              </a:tr>
              <a:tr h="554137">
                <a:tc>
                  <a:txBody>
                    <a:bodyPr/>
                    <a:lstStyle/>
                    <a:p>
                      <a:r>
                        <a:rPr lang="en-US" sz="1800"/>
                        <a:t>Net profit margin</a:t>
                      </a:r>
                    </a:p>
                  </a:txBody>
                  <a:tcPr marL="98767" marR="98767" marT="49384" marB="49384"/>
                </a:tc>
                <a:tc>
                  <a:txBody>
                    <a:bodyPr/>
                    <a:lstStyle/>
                    <a:p>
                      <a:pPr algn="ctr"/>
                      <a:r>
                        <a:rPr lang="en-US" sz="1900"/>
                        <a:t>21.9%</a:t>
                      </a:r>
                    </a:p>
                  </a:txBody>
                  <a:tcPr marL="98767" marR="98767" marT="49384" marB="49384"/>
                </a:tc>
                <a:tc>
                  <a:txBody>
                    <a:bodyPr/>
                    <a:lstStyle/>
                    <a:p>
                      <a:pPr algn="ctr"/>
                      <a:r>
                        <a:rPr lang="en-US" sz="1900"/>
                        <a:t>18.8%</a:t>
                      </a:r>
                    </a:p>
                  </a:txBody>
                  <a:tcPr marL="98767" marR="98767" marT="49384" marB="49384"/>
                </a:tc>
                <a:tc>
                  <a:txBody>
                    <a:bodyPr/>
                    <a:lstStyle/>
                    <a:p>
                      <a:pPr algn="ctr"/>
                      <a:r>
                        <a:rPr lang="en-US" sz="1900"/>
                        <a:t>12.3%</a:t>
                      </a:r>
                    </a:p>
                  </a:txBody>
                  <a:tcPr marL="98767" marR="98767" marT="49384" marB="49384"/>
                </a:tc>
                <a:tc>
                  <a:txBody>
                    <a:bodyPr/>
                    <a:lstStyle/>
                    <a:p>
                      <a:pPr algn="ctr"/>
                      <a:r>
                        <a:rPr lang="en-US" sz="1900"/>
                        <a:t>10.6%</a:t>
                      </a:r>
                    </a:p>
                  </a:txBody>
                  <a:tcPr marL="98767" marR="98767" marT="49384" marB="49384"/>
                </a:tc>
                <a:tc>
                  <a:txBody>
                    <a:bodyPr/>
                    <a:lstStyle/>
                    <a:p>
                      <a:pPr lvl="0">
                        <a:buNone/>
                      </a:pPr>
                      <a:r>
                        <a:rPr lang="en-US" sz="1900"/>
                        <a:t>10.2%</a:t>
                      </a:r>
                    </a:p>
                  </a:txBody>
                  <a:tcPr marL="98767" marR="98767" marT="49384" marB="49384"/>
                </a:tc>
                <a:tc>
                  <a:txBody>
                    <a:bodyPr/>
                    <a:lstStyle/>
                    <a:p>
                      <a:pPr lvl="0">
                        <a:buNone/>
                      </a:pPr>
                      <a:r>
                        <a:rPr lang="en-US" sz="1900"/>
                        <a:t>8.9%</a:t>
                      </a:r>
                    </a:p>
                  </a:txBody>
                  <a:tcPr marL="98767" marR="98767" marT="49384" marB="49384"/>
                </a:tc>
                <a:tc>
                  <a:txBody>
                    <a:bodyPr/>
                    <a:lstStyle/>
                    <a:p>
                      <a:pPr lvl="0">
                        <a:buNone/>
                      </a:pPr>
                      <a:r>
                        <a:rPr lang="en-US" sz="1900"/>
                        <a:t>10.1%</a:t>
                      </a:r>
                    </a:p>
                  </a:txBody>
                  <a:tcPr marL="98767" marR="98767" marT="49384" marB="49384"/>
                </a:tc>
                <a:tc>
                  <a:txBody>
                    <a:bodyPr/>
                    <a:lstStyle/>
                    <a:p>
                      <a:pPr lvl="0">
                        <a:buNone/>
                      </a:pPr>
                      <a:r>
                        <a:rPr lang="en-US" sz="1900"/>
                        <a:t>10.7%</a:t>
                      </a:r>
                    </a:p>
                  </a:txBody>
                  <a:tcPr marL="98767" marR="98767" marT="49384" marB="49384"/>
                </a:tc>
                <a:extLst>
                  <a:ext uri="{0D108BD9-81ED-4DB2-BD59-A6C34878D82A}">
                    <a16:rowId xmlns:a16="http://schemas.microsoft.com/office/drawing/2014/main" val="2183032875"/>
                  </a:ext>
                </a:extLst>
              </a:tr>
              <a:tr h="554137">
                <a:tc>
                  <a:txBody>
                    <a:bodyPr/>
                    <a:lstStyle/>
                    <a:p>
                      <a:r>
                        <a:rPr lang="en-US" sz="1800"/>
                        <a:t>ROA</a:t>
                      </a:r>
                    </a:p>
                  </a:txBody>
                  <a:tcPr marL="98767" marR="98767" marT="49384" marB="49384"/>
                </a:tc>
                <a:tc>
                  <a:txBody>
                    <a:bodyPr/>
                    <a:lstStyle/>
                    <a:p>
                      <a:pPr algn="ctr"/>
                      <a:r>
                        <a:rPr lang="en-US" sz="1900"/>
                        <a:t>21.1%</a:t>
                      </a:r>
                    </a:p>
                  </a:txBody>
                  <a:tcPr marL="98767" marR="98767" marT="49384" marB="49384"/>
                </a:tc>
                <a:tc>
                  <a:txBody>
                    <a:bodyPr/>
                    <a:lstStyle/>
                    <a:p>
                      <a:pPr algn="ctr"/>
                      <a:r>
                        <a:rPr lang="en-US" sz="1900"/>
                        <a:t>22.9%</a:t>
                      </a:r>
                    </a:p>
                  </a:txBody>
                  <a:tcPr marL="98767" marR="98767" marT="49384" marB="49384"/>
                </a:tc>
                <a:tc>
                  <a:txBody>
                    <a:bodyPr/>
                    <a:lstStyle/>
                    <a:p>
                      <a:pPr algn="ctr"/>
                      <a:r>
                        <a:rPr lang="en-US" sz="1900"/>
                        <a:t>17.3%</a:t>
                      </a:r>
                    </a:p>
                  </a:txBody>
                  <a:tcPr marL="98767" marR="98767" marT="49384" marB="49384"/>
                </a:tc>
                <a:tc>
                  <a:txBody>
                    <a:bodyPr/>
                    <a:lstStyle/>
                    <a:p>
                      <a:pPr algn="ctr"/>
                      <a:r>
                        <a:rPr lang="en-US" sz="1900"/>
                        <a:t>11.5%</a:t>
                      </a:r>
                    </a:p>
                  </a:txBody>
                  <a:tcPr marL="98767" marR="98767" marT="49384" marB="49384"/>
                </a:tc>
                <a:tc>
                  <a:txBody>
                    <a:bodyPr/>
                    <a:lstStyle/>
                    <a:p>
                      <a:pPr lvl="0">
                        <a:buNone/>
                      </a:pPr>
                      <a:r>
                        <a:rPr lang="en-US" sz="1900"/>
                        <a:t>9.6%</a:t>
                      </a:r>
                    </a:p>
                  </a:txBody>
                  <a:tcPr marL="98767" marR="98767" marT="49384" marB="49384"/>
                </a:tc>
                <a:tc>
                  <a:txBody>
                    <a:bodyPr/>
                    <a:lstStyle/>
                    <a:p>
                      <a:pPr lvl="0">
                        <a:buNone/>
                      </a:pPr>
                      <a:r>
                        <a:rPr lang="en-US" sz="1900"/>
                        <a:t>9.3%</a:t>
                      </a:r>
                    </a:p>
                  </a:txBody>
                  <a:tcPr marL="98767" marR="98767" marT="49384" marB="49384"/>
                </a:tc>
                <a:tc>
                  <a:txBody>
                    <a:bodyPr/>
                    <a:lstStyle/>
                    <a:p>
                      <a:pPr lvl="0">
                        <a:buNone/>
                      </a:pPr>
                      <a:r>
                        <a:rPr lang="en-US" sz="1900"/>
                        <a:t>10.2%</a:t>
                      </a:r>
                    </a:p>
                  </a:txBody>
                  <a:tcPr marL="98767" marR="98767" marT="49384" marB="49384"/>
                </a:tc>
                <a:tc>
                  <a:txBody>
                    <a:bodyPr/>
                    <a:lstStyle/>
                    <a:p>
                      <a:pPr lvl="0">
                        <a:buNone/>
                      </a:pPr>
                      <a:r>
                        <a:rPr lang="en-US" sz="1900"/>
                        <a:t>12.2%</a:t>
                      </a:r>
                    </a:p>
                  </a:txBody>
                  <a:tcPr marL="98767" marR="98767" marT="49384" marB="49384"/>
                </a:tc>
                <a:extLst>
                  <a:ext uri="{0D108BD9-81ED-4DB2-BD59-A6C34878D82A}">
                    <a16:rowId xmlns:a16="http://schemas.microsoft.com/office/drawing/2014/main" val="2875376343"/>
                  </a:ext>
                </a:extLst>
              </a:tr>
              <a:tr h="554137">
                <a:tc>
                  <a:txBody>
                    <a:bodyPr/>
                    <a:lstStyle/>
                    <a:p>
                      <a:r>
                        <a:rPr lang="en-US" sz="1800"/>
                        <a:t>ROE</a:t>
                      </a:r>
                    </a:p>
                  </a:txBody>
                  <a:tcPr marL="98767" marR="98767" marT="49384" marB="49384"/>
                </a:tc>
                <a:tc>
                  <a:txBody>
                    <a:bodyPr/>
                    <a:lstStyle/>
                    <a:p>
                      <a:pPr algn="ctr"/>
                      <a:r>
                        <a:rPr lang="en-US" sz="1900"/>
                        <a:t>48.0%</a:t>
                      </a:r>
                    </a:p>
                  </a:txBody>
                  <a:tcPr marL="98767" marR="98767" marT="49384" marB="49384"/>
                </a:tc>
                <a:tc>
                  <a:txBody>
                    <a:bodyPr/>
                    <a:lstStyle/>
                    <a:p>
                      <a:pPr algn="ctr"/>
                      <a:r>
                        <a:rPr lang="en-US" sz="1900"/>
                        <a:t>46.1%</a:t>
                      </a:r>
                    </a:p>
                  </a:txBody>
                  <a:tcPr marL="98767" marR="98767" marT="49384" marB="49384"/>
                </a:tc>
                <a:tc>
                  <a:txBody>
                    <a:bodyPr/>
                    <a:lstStyle/>
                    <a:p>
                      <a:pPr algn="ctr"/>
                      <a:r>
                        <a:rPr lang="en-US" sz="1900"/>
                        <a:t>37.1%</a:t>
                      </a:r>
                    </a:p>
                  </a:txBody>
                  <a:tcPr marL="98767" marR="98767" marT="49384" marB="49384"/>
                </a:tc>
                <a:tc>
                  <a:txBody>
                    <a:bodyPr/>
                    <a:lstStyle/>
                    <a:p>
                      <a:pPr algn="ctr"/>
                      <a:r>
                        <a:rPr lang="en-US" sz="1900"/>
                        <a:t>25.8%</a:t>
                      </a:r>
                    </a:p>
                  </a:txBody>
                  <a:tcPr marL="98767" marR="98767" marT="49384" marB="49384"/>
                </a:tc>
                <a:tc>
                  <a:txBody>
                    <a:bodyPr/>
                    <a:lstStyle/>
                    <a:p>
                      <a:pPr lvl="0">
                        <a:buNone/>
                      </a:pPr>
                      <a:r>
                        <a:rPr lang="en-US" sz="1900"/>
                        <a:t>16.9%</a:t>
                      </a:r>
                    </a:p>
                  </a:txBody>
                  <a:tcPr marL="98767" marR="98767" marT="49384" marB="49384"/>
                </a:tc>
                <a:tc>
                  <a:txBody>
                    <a:bodyPr/>
                    <a:lstStyle/>
                    <a:p>
                      <a:pPr lvl="0">
                        <a:buNone/>
                      </a:pPr>
                      <a:r>
                        <a:rPr lang="en-US" sz="1900"/>
                        <a:t>32.1%</a:t>
                      </a:r>
                    </a:p>
                  </a:txBody>
                  <a:tcPr marL="98767" marR="98767" marT="49384" marB="49384"/>
                </a:tc>
                <a:tc>
                  <a:txBody>
                    <a:bodyPr/>
                    <a:lstStyle/>
                    <a:p>
                      <a:pPr lvl="0">
                        <a:buNone/>
                      </a:pPr>
                      <a:r>
                        <a:rPr lang="en-US" sz="1900"/>
                        <a:t>30.0%</a:t>
                      </a:r>
                    </a:p>
                  </a:txBody>
                  <a:tcPr marL="98767" marR="98767" marT="49384" marB="49384"/>
                </a:tc>
                <a:tc>
                  <a:txBody>
                    <a:bodyPr/>
                    <a:lstStyle/>
                    <a:p>
                      <a:pPr lvl="0">
                        <a:buNone/>
                      </a:pPr>
                      <a:r>
                        <a:rPr lang="en-US" sz="1900"/>
                        <a:t>29.0%</a:t>
                      </a:r>
                    </a:p>
                  </a:txBody>
                  <a:tcPr marL="98767" marR="98767" marT="49384" marB="49384"/>
                </a:tc>
                <a:extLst>
                  <a:ext uri="{0D108BD9-81ED-4DB2-BD59-A6C34878D82A}">
                    <a16:rowId xmlns:a16="http://schemas.microsoft.com/office/drawing/2014/main" val="3053783957"/>
                  </a:ext>
                </a:extLst>
              </a:tr>
              <a:tr h="846597">
                <a:tc>
                  <a:txBody>
                    <a:bodyPr/>
                    <a:lstStyle/>
                    <a:p>
                      <a:r>
                        <a:rPr lang="en-US" sz="1800"/>
                        <a:t>Financial leverage effect</a:t>
                      </a:r>
                    </a:p>
                  </a:txBody>
                  <a:tcPr marL="98767" marR="98767" marT="49384" marB="49384"/>
                </a:tc>
                <a:tc>
                  <a:txBody>
                    <a:bodyPr/>
                    <a:lstStyle/>
                    <a:p>
                      <a:pPr lvl="0" algn="ctr">
                        <a:buNone/>
                      </a:pPr>
                      <a:r>
                        <a:rPr lang="en-US" sz="1900"/>
                        <a:t>89.2%</a:t>
                      </a:r>
                    </a:p>
                  </a:txBody>
                  <a:tcPr marL="98767" marR="98767" marT="49384" marB="49384"/>
                </a:tc>
                <a:tc>
                  <a:txBody>
                    <a:bodyPr/>
                    <a:lstStyle/>
                    <a:p>
                      <a:pPr algn="ctr"/>
                      <a:r>
                        <a:rPr lang="en-US" sz="1900"/>
                        <a:t>82.6%</a:t>
                      </a:r>
                    </a:p>
                  </a:txBody>
                  <a:tcPr marL="98767" marR="98767" marT="49384" marB="49384"/>
                </a:tc>
                <a:tc>
                  <a:txBody>
                    <a:bodyPr/>
                    <a:lstStyle/>
                    <a:p>
                      <a:pPr algn="ctr"/>
                      <a:r>
                        <a:rPr lang="en-US" sz="1900"/>
                        <a:t>71.1%</a:t>
                      </a:r>
                    </a:p>
                  </a:txBody>
                  <a:tcPr marL="98767" marR="98767" marT="49384" marB="49384"/>
                </a:tc>
                <a:tc>
                  <a:txBody>
                    <a:bodyPr/>
                    <a:lstStyle/>
                    <a:p>
                      <a:pPr algn="ctr"/>
                      <a:r>
                        <a:rPr lang="en-US" sz="1900"/>
                        <a:t>61.0%</a:t>
                      </a:r>
                    </a:p>
                  </a:txBody>
                  <a:tcPr marL="98767" marR="98767" marT="49384" marB="49384"/>
                </a:tc>
                <a:tc>
                  <a:txBody>
                    <a:bodyPr/>
                    <a:lstStyle/>
                    <a:p>
                      <a:pPr lvl="0">
                        <a:buNone/>
                      </a:pPr>
                      <a:r>
                        <a:rPr lang="en-US" sz="1900"/>
                        <a:t>45.1%</a:t>
                      </a:r>
                    </a:p>
                  </a:txBody>
                  <a:tcPr marL="98767" marR="98767" marT="49384" marB="49384"/>
                </a:tc>
                <a:tc>
                  <a:txBody>
                    <a:bodyPr/>
                    <a:lstStyle/>
                    <a:p>
                      <a:pPr lvl="0">
                        <a:buNone/>
                      </a:pPr>
                      <a:r>
                        <a:rPr lang="en-US" sz="1900"/>
                        <a:t>80.5%</a:t>
                      </a:r>
                    </a:p>
                  </a:txBody>
                  <a:tcPr marL="98767" marR="98767" marT="49384" marB="49384"/>
                </a:tc>
                <a:tc>
                  <a:txBody>
                    <a:bodyPr/>
                    <a:lstStyle/>
                    <a:p>
                      <a:pPr lvl="0">
                        <a:buNone/>
                      </a:pPr>
                      <a:r>
                        <a:rPr lang="en-US" sz="1900"/>
                        <a:t>77.1%</a:t>
                      </a:r>
                    </a:p>
                  </a:txBody>
                  <a:tcPr marL="98767" marR="98767" marT="49384" marB="49384"/>
                </a:tc>
                <a:tc>
                  <a:txBody>
                    <a:bodyPr/>
                    <a:lstStyle/>
                    <a:p>
                      <a:pPr lvl="0">
                        <a:buNone/>
                      </a:pPr>
                      <a:r>
                        <a:rPr lang="en-US" sz="1900"/>
                        <a:t>72.7%</a:t>
                      </a:r>
                    </a:p>
                  </a:txBody>
                  <a:tcPr marL="98767" marR="98767" marT="49384" marB="49384"/>
                </a:tc>
                <a:extLst>
                  <a:ext uri="{0D108BD9-81ED-4DB2-BD59-A6C34878D82A}">
                    <a16:rowId xmlns:a16="http://schemas.microsoft.com/office/drawing/2014/main" val="1939447883"/>
                  </a:ext>
                </a:extLst>
              </a:tr>
            </a:tbl>
          </a:graphicData>
        </a:graphic>
      </p:graphicFrame>
    </p:spTree>
    <p:extLst>
      <p:ext uri="{BB962C8B-B14F-4D97-AF65-F5344CB8AC3E}">
        <p14:creationId xmlns:p14="http://schemas.microsoft.com/office/powerpoint/2010/main" val="72180847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53F724-1504-C51B-1580-486199F36B75}"/>
              </a:ext>
            </a:extLst>
          </p:cNvPr>
          <p:cNvSpPr>
            <a:spLocks noGrp="1"/>
          </p:cNvSpPr>
          <p:nvPr>
            <p:ph type="title"/>
          </p:nvPr>
        </p:nvSpPr>
        <p:spPr>
          <a:xfrm>
            <a:off x="451514" y="169507"/>
            <a:ext cx="3575737" cy="1332688"/>
          </a:xfrm>
        </p:spPr>
        <p:txBody>
          <a:bodyPr anchor="b">
            <a:normAutofit/>
          </a:bodyPr>
          <a:lstStyle/>
          <a:p>
            <a:pPr algn="ctr"/>
            <a:r>
              <a:rPr lang="en-US" sz="3200">
                <a:solidFill>
                  <a:srgbClr val="FFFFFF"/>
                </a:solidFill>
              </a:rPr>
              <a:t>Future Forecasts: Our EVA analysis</a:t>
            </a:r>
          </a:p>
        </p:txBody>
      </p:sp>
      <p:sp>
        <p:nvSpPr>
          <p:cNvPr id="3" name="Content Placeholder 2">
            <a:extLst>
              <a:ext uri="{FF2B5EF4-FFF2-40B4-BE49-F238E27FC236}">
                <a16:creationId xmlns:a16="http://schemas.microsoft.com/office/drawing/2014/main" id="{71152487-2D08-D63F-BB5F-E41538CA910A}"/>
              </a:ext>
            </a:extLst>
          </p:cNvPr>
          <p:cNvSpPr>
            <a:spLocks noGrp="1"/>
          </p:cNvSpPr>
          <p:nvPr>
            <p:ph idx="1"/>
          </p:nvPr>
        </p:nvSpPr>
        <p:spPr>
          <a:xfrm>
            <a:off x="451514" y="1805473"/>
            <a:ext cx="3575737" cy="5472194"/>
          </a:xfrm>
        </p:spPr>
        <p:txBody>
          <a:bodyPr>
            <a:normAutofit/>
          </a:bodyPr>
          <a:lstStyle/>
          <a:p>
            <a:r>
              <a:rPr lang="en-US" sz="1600">
                <a:solidFill>
                  <a:srgbClr val="FFFFFF"/>
                </a:solidFill>
              </a:rPr>
              <a:t>Estimated financials for Coke and Pepsi in the future tend to favor Coke.</a:t>
            </a:r>
          </a:p>
          <a:p>
            <a:r>
              <a:rPr lang="en-US" sz="1600">
                <a:solidFill>
                  <a:srgbClr val="FFFFFF"/>
                </a:solidFill>
              </a:rPr>
              <a:t>The forecasted income statements show that Coke has higher net income and operating profit values than Pepsi.</a:t>
            </a:r>
          </a:p>
          <a:p>
            <a:r>
              <a:rPr lang="en-US" sz="1600">
                <a:solidFill>
                  <a:srgbClr val="FFFFFF"/>
                </a:solidFill>
              </a:rPr>
              <a:t>In addition to comparing the future growth of the two companies, the forecasts were also used to perform an EVA analysis for the years 2001 to 2003. </a:t>
            </a:r>
          </a:p>
          <a:p>
            <a:r>
              <a:rPr lang="en-US" sz="1600">
                <a:solidFill>
                  <a:srgbClr val="FFFFFF"/>
                </a:solidFill>
              </a:rPr>
              <a:t>The weighted average cost of capital (WACC) for Pepsi and Coke are shown. </a:t>
            </a:r>
          </a:p>
          <a:p>
            <a:endParaRPr lang="en-US" sz="1600">
              <a:solidFill>
                <a:srgbClr val="FFFFFF"/>
              </a:solidFill>
            </a:endParaRPr>
          </a:p>
          <a:p>
            <a:endParaRPr lang="en-US" sz="1600">
              <a:solidFill>
                <a:srgbClr val="FFFFFF"/>
              </a:solidFill>
            </a:endParaRPr>
          </a:p>
        </p:txBody>
      </p:sp>
      <p:graphicFrame>
        <p:nvGraphicFramePr>
          <p:cNvPr id="7" name="Table 6">
            <a:extLst>
              <a:ext uri="{FF2B5EF4-FFF2-40B4-BE49-F238E27FC236}">
                <a16:creationId xmlns:a16="http://schemas.microsoft.com/office/drawing/2014/main" id="{569B53F3-97CE-6DF4-683A-2985BB14ABC4}"/>
              </a:ext>
            </a:extLst>
          </p:cNvPr>
          <p:cNvGraphicFramePr>
            <a:graphicFrameLocks noGrp="1"/>
          </p:cNvGraphicFramePr>
          <p:nvPr>
            <p:extLst>
              <p:ext uri="{D42A27DB-BD31-4B8C-83A1-F6EECF244321}">
                <p14:modId xmlns:p14="http://schemas.microsoft.com/office/powerpoint/2010/main" val="2268593936"/>
              </p:ext>
            </p:extLst>
          </p:nvPr>
        </p:nvGraphicFramePr>
        <p:xfrm>
          <a:off x="5337938" y="643467"/>
          <a:ext cx="6397292" cy="5612167"/>
        </p:xfrm>
        <a:graphic>
          <a:graphicData uri="http://schemas.openxmlformats.org/drawingml/2006/table">
            <a:tbl>
              <a:tblPr firstRow="1" bandRow="1">
                <a:tableStyleId>{6E25E649-3F16-4E02-A733-19D2CDBF48F0}</a:tableStyleId>
              </a:tblPr>
              <a:tblGrid>
                <a:gridCol w="2166089">
                  <a:extLst>
                    <a:ext uri="{9D8B030D-6E8A-4147-A177-3AD203B41FA5}">
                      <a16:colId xmlns:a16="http://schemas.microsoft.com/office/drawing/2014/main" val="762365389"/>
                    </a:ext>
                  </a:extLst>
                </a:gridCol>
                <a:gridCol w="2237689">
                  <a:extLst>
                    <a:ext uri="{9D8B030D-6E8A-4147-A177-3AD203B41FA5}">
                      <a16:colId xmlns:a16="http://schemas.microsoft.com/office/drawing/2014/main" val="1762428659"/>
                    </a:ext>
                  </a:extLst>
                </a:gridCol>
                <a:gridCol w="1993514">
                  <a:extLst>
                    <a:ext uri="{9D8B030D-6E8A-4147-A177-3AD203B41FA5}">
                      <a16:colId xmlns:a16="http://schemas.microsoft.com/office/drawing/2014/main" val="798654277"/>
                    </a:ext>
                  </a:extLst>
                </a:gridCol>
              </a:tblGrid>
              <a:tr h="1294717">
                <a:tc>
                  <a:txBody>
                    <a:bodyPr/>
                    <a:lstStyle/>
                    <a:p>
                      <a:pPr algn="ctr" rtl="0" fontAlgn="base"/>
                      <a:endParaRPr lang="en-US" sz="2800" cap="none" spc="0">
                        <a:solidFill>
                          <a:srgbClr val="FFFFFF"/>
                        </a:solidFill>
                        <a:effectLst/>
                      </a:endParaRPr>
                    </a:p>
                  </a:txBody>
                  <a:tcPr marL="155973" marR="155973" marT="155973" marB="77987" anchor="ctr"/>
                </a:tc>
                <a:tc>
                  <a:txBody>
                    <a:bodyPr/>
                    <a:lstStyle/>
                    <a:p>
                      <a:pPr algn="ctr" rtl="0" fontAlgn="base"/>
                      <a:r>
                        <a:rPr lang="en-US" sz="2800" u="sng" cap="none" spc="0" dirty="0">
                          <a:solidFill>
                            <a:srgbClr val="FFFFFF"/>
                          </a:solidFill>
                          <a:effectLst/>
                        </a:rPr>
                        <a:t>Coca-Cola Co.</a:t>
                      </a:r>
                      <a:r>
                        <a:rPr lang="en-US" sz="2800" cap="none" spc="0" dirty="0">
                          <a:solidFill>
                            <a:srgbClr val="FFFFFF"/>
                          </a:solidFill>
                          <a:effectLst/>
                        </a:rPr>
                        <a:t> </a:t>
                      </a:r>
                    </a:p>
                  </a:txBody>
                  <a:tcPr marL="155973" marR="155973" marT="155973" marB="77987" anchor="ctr"/>
                </a:tc>
                <a:tc>
                  <a:txBody>
                    <a:bodyPr/>
                    <a:lstStyle/>
                    <a:p>
                      <a:pPr algn="ctr" rtl="0" fontAlgn="base"/>
                      <a:r>
                        <a:rPr lang="en-US" sz="2800" u="sng" cap="none" spc="0" dirty="0">
                          <a:solidFill>
                            <a:srgbClr val="FFFFFF"/>
                          </a:solidFill>
                          <a:effectLst/>
                        </a:rPr>
                        <a:t>PepsiCo</a:t>
                      </a:r>
                      <a:r>
                        <a:rPr lang="en-US" sz="2800" cap="none" spc="0" dirty="0">
                          <a:solidFill>
                            <a:srgbClr val="FFFFFF"/>
                          </a:solidFill>
                          <a:effectLst/>
                        </a:rPr>
                        <a:t> </a:t>
                      </a:r>
                    </a:p>
                  </a:txBody>
                  <a:tcPr marL="155973" marR="155973" marT="155973" marB="77987" anchor="ctr"/>
                </a:tc>
                <a:extLst>
                  <a:ext uri="{0D108BD9-81ED-4DB2-BD59-A6C34878D82A}">
                    <a16:rowId xmlns:a16="http://schemas.microsoft.com/office/drawing/2014/main" val="4249055266"/>
                  </a:ext>
                </a:extLst>
              </a:tr>
              <a:tr h="675507">
                <a:tc>
                  <a:txBody>
                    <a:bodyPr/>
                    <a:lstStyle/>
                    <a:p>
                      <a:pPr algn="l" rtl="0" fontAlgn="base"/>
                      <a:r>
                        <a:rPr lang="en-US" sz="2000" u="none" strike="noStrike" cap="none" spc="0" dirty="0">
                          <a:solidFill>
                            <a:srgbClr val="000000"/>
                          </a:solidFill>
                          <a:effectLst/>
                        </a:rPr>
                        <a:t>Cost of debt</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rPr>
                        <a:t>4.67%</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rPr>
                        <a:t>4.81%</a:t>
                      </a:r>
                      <a:r>
                        <a:rPr lang="en-US" sz="2000" cap="none" spc="0" dirty="0">
                          <a:solidFill>
                            <a:srgbClr val="000000"/>
                          </a:solidFill>
                          <a:effectLst/>
                        </a:rPr>
                        <a:t> </a:t>
                      </a:r>
                    </a:p>
                  </a:txBody>
                  <a:tcPr marL="155973" marR="155973" marT="155973" marB="77987" anchor="b"/>
                </a:tc>
                <a:extLst>
                  <a:ext uri="{0D108BD9-81ED-4DB2-BD59-A6C34878D82A}">
                    <a16:rowId xmlns:a16="http://schemas.microsoft.com/office/drawing/2014/main" val="3639543280"/>
                  </a:ext>
                </a:extLst>
              </a:tr>
              <a:tr h="971041">
                <a:tc>
                  <a:txBody>
                    <a:bodyPr/>
                    <a:lstStyle/>
                    <a:p>
                      <a:pPr algn="l" rtl="0" fontAlgn="base"/>
                      <a:r>
                        <a:rPr lang="en-US" sz="2000" u="none" strike="noStrike" cap="none" spc="0" dirty="0">
                          <a:solidFill>
                            <a:srgbClr val="000000"/>
                          </a:solidFill>
                          <a:effectLst/>
                        </a:rPr>
                        <a:t>Cost of equity</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rPr>
                        <a:t>8.06%</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rPr>
                        <a:t>7.96%</a:t>
                      </a:r>
                      <a:r>
                        <a:rPr lang="en-US" sz="2000" cap="none" spc="0" dirty="0">
                          <a:solidFill>
                            <a:srgbClr val="000000"/>
                          </a:solidFill>
                          <a:effectLst/>
                        </a:rPr>
                        <a:t> </a:t>
                      </a:r>
                    </a:p>
                  </a:txBody>
                  <a:tcPr marL="155973" marR="155973" marT="155973" marB="77987" anchor="b"/>
                </a:tc>
                <a:extLst>
                  <a:ext uri="{0D108BD9-81ED-4DB2-BD59-A6C34878D82A}">
                    <a16:rowId xmlns:a16="http://schemas.microsoft.com/office/drawing/2014/main" val="4137941282"/>
                  </a:ext>
                </a:extLst>
              </a:tr>
              <a:tr h="968061">
                <a:tc>
                  <a:txBody>
                    <a:bodyPr/>
                    <a:lstStyle/>
                    <a:p>
                      <a:pPr algn="l" rtl="0" fontAlgn="base"/>
                      <a:r>
                        <a:rPr lang="en-US" sz="2000" u="none" strike="noStrike" cap="none" spc="0" dirty="0">
                          <a:solidFill>
                            <a:srgbClr val="000000"/>
                          </a:solidFill>
                          <a:effectLst/>
                        </a:rPr>
                        <a:t>Weight of Debt (Wd)</a:t>
                      </a:r>
                      <a:endParaRPr lang="en-US" sz="2000" cap="none" spc="0" dirty="0">
                        <a:solidFill>
                          <a:srgbClr val="000000"/>
                        </a:solidFill>
                        <a:effectLst/>
                      </a:endParaRP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2.8%</a:t>
                      </a:r>
                      <a:r>
                        <a:rPr lang="en-US" sz="2000" cap="none" spc="0" dirty="0">
                          <a:solidFill>
                            <a:srgbClr val="000000"/>
                          </a:solidFill>
                          <a:effectLst/>
                          <a:highlight>
                            <a:srgbClr val="FFFF00"/>
                          </a:highlight>
                        </a:rPr>
                        <a:t> </a:t>
                      </a: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3.9%</a:t>
                      </a:r>
                      <a:r>
                        <a:rPr lang="en-US" sz="2000" cap="none" spc="0" dirty="0">
                          <a:solidFill>
                            <a:srgbClr val="000000"/>
                          </a:solidFill>
                          <a:effectLst/>
                          <a:highlight>
                            <a:srgbClr val="FFFF00"/>
                          </a:highlight>
                        </a:rPr>
                        <a:t> </a:t>
                      </a:r>
                    </a:p>
                  </a:txBody>
                  <a:tcPr marL="155973" marR="155973" marT="155973" marB="77987" anchor="b"/>
                </a:tc>
                <a:extLst>
                  <a:ext uri="{0D108BD9-81ED-4DB2-BD59-A6C34878D82A}">
                    <a16:rowId xmlns:a16="http://schemas.microsoft.com/office/drawing/2014/main" val="2184112800"/>
                  </a:ext>
                </a:extLst>
              </a:tr>
              <a:tr h="1027334">
                <a:tc>
                  <a:txBody>
                    <a:bodyPr/>
                    <a:lstStyle/>
                    <a:p>
                      <a:pPr algn="l" rtl="0" fontAlgn="base"/>
                      <a:r>
                        <a:rPr lang="en-US" sz="2000" u="none" strike="noStrike" cap="none" spc="0" dirty="0">
                          <a:solidFill>
                            <a:srgbClr val="000000"/>
                          </a:solidFill>
                          <a:effectLst/>
                        </a:rPr>
                        <a:t>Weight of Equity (We)</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97.2%</a:t>
                      </a:r>
                      <a:r>
                        <a:rPr lang="en-US" sz="2000" cap="none" spc="0" dirty="0">
                          <a:solidFill>
                            <a:srgbClr val="000000"/>
                          </a:solidFill>
                          <a:effectLst/>
                          <a:highlight>
                            <a:srgbClr val="FFFF00"/>
                          </a:highlight>
                        </a:rPr>
                        <a:t> </a:t>
                      </a: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96.1%</a:t>
                      </a:r>
                      <a:r>
                        <a:rPr lang="en-US" sz="2000" cap="none" spc="0" dirty="0">
                          <a:solidFill>
                            <a:srgbClr val="000000"/>
                          </a:solidFill>
                          <a:effectLst/>
                          <a:highlight>
                            <a:srgbClr val="FFFF00"/>
                          </a:highlight>
                        </a:rPr>
                        <a:t> </a:t>
                      </a:r>
                    </a:p>
                  </a:txBody>
                  <a:tcPr marL="155973" marR="155973" marT="155973" marB="77987" anchor="b"/>
                </a:tc>
                <a:extLst>
                  <a:ext uri="{0D108BD9-81ED-4DB2-BD59-A6C34878D82A}">
                    <a16:rowId xmlns:a16="http://schemas.microsoft.com/office/drawing/2014/main" val="180148793"/>
                  </a:ext>
                </a:extLst>
              </a:tr>
              <a:tr h="675507">
                <a:tc>
                  <a:txBody>
                    <a:bodyPr/>
                    <a:lstStyle/>
                    <a:p>
                      <a:pPr algn="l" rtl="0" fontAlgn="base"/>
                      <a:r>
                        <a:rPr lang="en-US" sz="2000" u="none" strike="noStrike" cap="none" spc="0" dirty="0">
                          <a:solidFill>
                            <a:srgbClr val="000000"/>
                          </a:solidFill>
                          <a:effectLst/>
                        </a:rPr>
                        <a:t>WACC</a:t>
                      </a:r>
                      <a:r>
                        <a:rPr lang="en-US" sz="2000" cap="none" spc="0" dirty="0">
                          <a:solidFill>
                            <a:srgbClr val="000000"/>
                          </a:solidFill>
                          <a:effectLst/>
                        </a:rPr>
                        <a:t> </a:t>
                      </a: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8.0%</a:t>
                      </a:r>
                      <a:r>
                        <a:rPr lang="en-US" sz="2000" cap="none" spc="0" dirty="0">
                          <a:solidFill>
                            <a:srgbClr val="000000"/>
                          </a:solidFill>
                          <a:effectLst/>
                          <a:highlight>
                            <a:srgbClr val="FFFF00"/>
                          </a:highlight>
                        </a:rPr>
                        <a:t> </a:t>
                      </a:r>
                    </a:p>
                  </a:txBody>
                  <a:tcPr marL="155973" marR="155973" marT="155973" marB="77987" anchor="b"/>
                </a:tc>
                <a:tc>
                  <a:txBody>
                    <a:bodyPr/>
                    <a:lstStyle/>
                    <a:p>
                      <a:pPr algn="l" rtl="0" fontAlgn="base"/>
                      <a:r>
                        <a:rPr lang="en-US" sz="2000" u="none" strike="noStrike" cap="none" spc="0" dirty="0">
                          <a:solidFill>
                            <a:srgbClr val="000000"/>
                          </a:solidFill>
                          <a:effectLst/>
                          <a:highlight>
                            <a:srgbClr val="FFFF00"/>
                          </a:highlight>
                        </a:rPr>
                        <a:t>7.8%</a:t>
                      </a:r>
                      <a:r>
                        <a:rPr lang="en-US" sz="2000" cap="none" spc="0" dirty="0">
                          <a:solidFill>
                            <a:srgbClr val="000000"/>
                          </a:solidFill>
                          <a:effectLst/>
                          <a:highlight>
                            <a:srgbClr val="FFFF00"/>
                          </a:highlight>
                        </a:rPr>
                        <a:t> </a:t>
                      </a:r>
                    </a:p>
                  </a:txBody>
                  <a:tcPr marL="155973" marR="155973" marT="155973" marB="77987" anchor="b"/>
                </a:tc>
                <a:extLst>
                  <a:ext uri="{0D108BD9-81ED-4DB2-BD59-A6C34878D82A}">
                    <a16:rowId xmlns:a16="http://schemas.microsoft.com/office/drawing/2014/main" val="3322654112"/>
                  </a:ext>
                </a:extLst>
              </a:tr>
            </a:tbl>
          </a:graphicData>
        </a:graphic>
      </p:graphicFrame>
    </p:spTree>
    <p:extLst>
      <p:ext uri="{BB962C8B-B14F-4D97-AF65-F5344CB8AC3E}">
        <p14:creationId xmlns:p14="http://schemas.microsoft.com/office/powerpoint/2010/main" val="63142560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TM03457503[[fn=Quotable]]</Template>
  <TotalTime>3</TotalTime>
  <Words>1412</Words>
  <Application>Microsoft Office PowerPoint</Application>
  <PresentationFormat>Widescreen</PresentationFormat>
  <Paragraphs>228</Paragraphs>
  <Slides>20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Century Gothic</vt:lpstr>
      <vt:lpstr>Courier New</vt:lpstr>
      <vt:lpstr>Open Sans</vt:lpstr>
      <vt:lpstr>Wingdings 2</vt:lpstr>
      <vt:lpstr>Quotable</vt:lpstr>
      <vt:lpstr>Coke vs. Pepsi</vt:lpstr>
      <vt:lpstr>Case Study Overview/Executive Summary</vt:lpstr>
      <vt:lpstr>Key Highlights: Coca-Cola</vt:lpstr>
      <vt:lpstr>Key Highlights: PepsiCo</vt:lpstr>
      <vt:lpstr>Important Data: Coke </vt:lpstr>
      <vt:lpstr>Important Data: Pepsi</vt:lpstr>
      <vt:lpstr>Historical Data</vt:lpstr>
      <vt:lpstr>Financial Ratios Comparison: Profitability </vt:lpstr>
      <vt:lpstr>Future Forecasts: Our EVA analysis</vt:lpstr>
      <vt:lpstr>PowerPoint Presentation</vt:lpstr>
      <vt:lpstr>Who is the more attractive investment?</vt:lpstr>
      <vt:lpstr>Volume, Revenue, and Projections of Carbonated Drinks NA Market </vt:lpstr>
      <vt:lpstr>PowerPoint Presentation</vt:lpstr>
      <vt:lpstr>PowerPoint Presentation</vt:lpstr>
      <vt:lpstr>PowerPoint Presentation</vt:lpstr>
      <vt:lpstr>Leading carbonated soft drink (CSD) companies in the United States in 2022, based on volume share</vt:lpstr>
      <vt:lpstr>PowerPoint Presentation</vt:lpstr>
      <vt:lpstr>PowerPoint Presentation</vt:lpstr>
      <vt:lpstr>Questions?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Isaiah</dc:creator>
  <cp:lastModifiedBy>Sarria, Isaiah</cp:lastModifiedBy>
  <cp:revision>27</cp:revision>
  <dcterms:created xsi:type="dcterms:W3CDTF">2024-04-02T13:43:27Z</dcterms:created>
  <dcterms:modified xsi:type="dcterms:W3CDTF">2024-04-16T13:21:03Z</dcterms:modified>
</cp:coreProperties>
</file>